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67"/>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1" r:id="rId18"/>
    <p:sldId id="280" r:id="rId19"/>
    <p:sldId id="282" r:id="rId20"/>
    <p:sldId id="283" r:id="rId21"/>
    <p:sldId id="284" r:id="rId22"/>
    <p:sldId id="291" r:id="rId23"/>
    <p:sldId id="333" r:id="rId24"/>
    <p:sldId id="285" r:id="rId25"/>
    <p:sldId id="287" r:id="rId26"/>
    <p:sldId id="289" r:id="rId27"/>
    <p:sldId id="288" r:id="rId28"/>
    <p:sldId id="293" r:id="rId29"/>
    <p:sldId id="295" r:id="rId30"/>
    <p:sldId id="290" r:id="rId31"/>
    <p:sldId id="292" r:id="rId32"/>
    <p:sldId id="296" r:id="rId33"/>
    <p:sldId id="297" r:id="rId34"/>
    <p:sldId id="298" r:id="rId35"/>
    <p:sldId id="332" r:id="rId36"/>
    <p:sldId id="299" r:id="rId37"/>
    <p:sldId id="305" r:id="rId38"/>
    <p:sldId id="306" r:id="rId39"/>
    <p:sldId id="300" r:id="rId40"/>
    <p:sldId id="307" r:id="rId41"/>
    <p:sldId id="301" r:id="rId42"/>
    <p:sldId id="308" r:id="rId43"/>
    <p:sldId id="309" r:id="rId44"/>
    <p:sldId id="302" r:id="rId45"/>
    <p:sldId id="310" r:id="rId46"/>
    <p:sldId id="311" r:id="rId47"/>
    <p:sldId id="303" r:id="rId48"/>
    <p:sldId id="312" r:id="rId49"/>
    <p:sldId id="304" r:id="rId50"/>
    <p:sldId id="313" r:id="rId51"/>
    <p:sldId id="323" r:id="rId52"/>
    <p:sldId id="315" r:id="rId53"/>
    <p:sldId id="318" r:id="rId54"/>
    <p:sldId id="316" r:id="rId55"/>
    <p:sldId id="320" r:id="rId56"/>
    <p:sldId id="321" r:id="rId57"/>
    <p:sldId id="322" r:id="rId58"/>
    <p:sldId id="324" r:id="rId59"/>
    <p:sldId id="325" r:id="rId60"/>
    <p:sldId id="326" r:id="rId61"/>
    <p:sldId id="327" r:id="rId62"/>
    <p:sldId id="328" r:id="rId63"/>
    <p:sldId id="329" r:id="rId64"/>
    <p:sldId id="331" r:id="rId65"/>
    <p:sldId id="33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image" Target="../media/image52.png"/></Relationships>
</file>

<file path=ppt/diagrams/_rels/data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ata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6" Type="http://schemas.openxmlformats.org/officeDocument/2006/relationships/image" Target="../media/image91.png"/><Relationship Id="rId5" Type="http://schemas.openxmlformats.org/officeDocument/2006/relationships/image" Target="../media/image86.png"/><Relationship Id="rId4"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image" Target="../media/image5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6" Type="http://schemas.openxmlformats.org/officeDocument/2006/relationships/image" Target="../media/image91.png"/><Relationship Id="rId5" Type="http://schemas.openxmlformats.org/officeDocument/2006/relationships/image" Target="../media/image86.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BB1502FF-6B14-4309-9F68-080C7CDBABA1}" type="presOf" srcId="{35088D4F-5666-4E16-84A2-73759F8E6D6D}" destId="{DBEAA14A-E395-4797-9AFA-C75AB73A9A50}" srcOrd="0" destOrd="0" presId="urn:microsoft.com/office/officeart/2005/8/layout/hList2"/>
    <dgm:cxn modelId="{43A28544-88A7-48AA-852F-0B2DF68756FB}" srcId="{944CF869-F272-4691-8CB5-EBCB77CAC788}" destId="{390EA186-A2FE-4795-851C-65853FF500AB}" srcOrd="2" destOrd="0" parTransId="{CA11BADA-D683-4563-BB87-65F2F3D90373}" sibTransId="{ECD7A5E2-4376-4605-AD65-1062E0C2C19B}"/>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Mean length increasing</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Fishery trending towards deeper water</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507C5D65-C858-446F-A675-285573C1947F}">
      <dgm:prSet phldrT="[Text]" custT="1"/>
      <dgm:spPr/>
      <dgm:t>
        <a:bodyPr/>
        <a:lstStyle/>
        <a:p>
          <a:r>
            <a:rPr lang="en-US" sz="1800" dirty="0" smtClean="0">
              <a:latin typeface="Arial" panose="020B0604020202020204" pitchFamily="34" charset="0"/>
              <a:cs typeface="Arial" panose="020B0604020202020204" pitchFamily="34" charset="0"/>
            </a:rPr>
            <a:t>No small fish in length comps</a:t>
          </a:r>
          <a:endParaRPr lang="en-US" sz="1800" dirty="0">
            <a:latin typeface="Arial" panose="020B0604020202020204" pitchFamily="34" charset="0"/>
            <a:cs typeface="Arial" panose="020B0604020202020204" pitchFamily="34" charset="0"/>
          </a:endParaRPr>
        </a:p>
      </dgm:t>
    </dgm:pt>
    <dgm:pt modelId="{133D0CC0-C197-4340-8A7B-C37E3857C455}" type="parTrans" cxnId="{37662FB1-CB73-4E8A-98A9-0A1F62F4A555}">
      <dgm:prSet/>
      <dgm:spPr/>
      <dgm:t>
        <a:bodyPr/>
        <a:lstStyle/>
        <a:p>
          <a:endParaRPr lang="en-US">
            <a:latin typeface="Arial" panose="020B0604020202020204" pitchFamily="34" charset="0"/>
            <a:cs typeface="Arial" panose="020B0604020202020204" pitchFamily="34" charset="0"/>
          </a:endParaRPr>
        </a:p>
      </dgm:t>
    </dgm:pt>
    <dgm:pt modelId="{505CDC27-1FED-4316-8EF5-F81BF26D828D}" type="sibTrans" cxnId="{37662FB1-CB73-4E8A-98A9-0A1F62F4A555}">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Increasing/positive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IPHC, ADF&amp;G, SWF bycatch all indicate increasing trends and see different aspects of </a:t>
          </a:r>
          <a:r>
            <a:rPr lang="en-US" dirty="0" err="1" smtClean="0">
              <a:latin typeface="Arial" panose="020B0604020202020204" pitchFamily="34" charset="0"/>
              <a:cs typeface="Arial" panose="020B0604020202020204" pitchFamily="34" charset="0"/>
            </a:rPr>
            <a:t>pop’n</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3FC5CF6-1D97-49D4-9017-D74C6850B444}">
      <dgm:prSet phldrT="[Text]"/>
      <dgm:spPr/>
      <dgm:t>
        <a:bodyPr/>
        <a:lstStyle/>
        <a:p>
          <a:r>
            <a:rPr lang="en-US" dirty="0" smtClean="0">
              <a:latin typeface="Arial" panose="020B0604020202020204" pitchFamily="34" charset="0"/>
              <a:cs typeface="Arial" panose="020B0604020202020204" pitchFamily="34" charset="0"/>
            </a:rPr>
            <a:t>4 of 6 most recent years in age-0 survey larger year classes, or, not 0</a:t>
          </a:r>
          <a:endParaRPr lang="en-US" dirty="0">
            <a:latin typeface="Arial" panose="020B0604020202020204" pitchFamily="34" charset="0"/>
            <a:cs typeface="Arial" panose="020B0604020202020204" pitchFamily="34" charset="0"/>
          </a:endParaRPr>
        </a:p>
      </dgm:t>
    </dgm:pt>
    <dgm:pt modelId="{0425CA60-3646-43D3-B5B7-68795EA13F76}" type="parTrans" cxnId="{19216AF1-A47C-4F21-A764-EFAEEB306C9E}">
      <dgm:prSet/>
      <dgm:spPr/>
      <dgm:t>
        <a:bodyPr/>
        <a:lstStyle/>
        <a:p>
          <a:endParaRPr lang="en-US">
            <a:latin typeface="Arial" panose="020B0604020202020204" pitchFamily="34" charset="0"/>
            <a:cs typeface="Arial" panose="020B0604020202020204" pitchFamily="34" charset="0"/>
          </a:endParaRPr>
        </a:p>
      </dgm:t>
    </dgm:pt>
    <dgm:pt modelId="{D8367B1F-0581-4944-AF3B-51F8B01675F1}" type="sibTrans" cxnId="{19216AF1-A47C-4F21-A764-EFAEEB306C9E}">
      <dgm:prSet/>
      <dgm:spPr/>
      <dgm:t>
        <a:bodyPr/>
        <a:lstStyle/>
        <a:p>
          <a:endParaRPr lang="en-US">
            <a:latin typeface="Arial" panose="020B0604020202020204" pitchFamily="34" charset="0"/>
            <a:cs typeface="Arial" panose="020B0604020202020204" pitchFamily="34" charset="0"/>
          </a:endParaRPr>
        </a:p>
      </dgm:t>
    </dgm:pt>
    <dgm:pt modelId="{A859398A-B949-4570-AB9E-893A11AA6019}">
      <dgm:prSet phldrT="[Text]"/>
      <dgm:spPr/>
      <dgm:t>
        <a:bodyPr/>
        <a:lstStyle/>
        <a:p>
          <a:r>
            <a:rPr lang="en-US" dirty="0" smtClean="0">
              <a:latin typeface="Arial" panose="020B0604020202020204" pitchFamily="34" charset="0"/>
              <a:cs typeface="Arial" panose="020B0604020202020204" pitchFamily="34" charset="0"/>
            </a:rPr>
            <a:t>Last 3 years don’t have a lot of marine heat wave days</a:t>
          </a:r>
          <a:endParaRPr lang="en-US" dirty="0">
            <a:latin typeface="Arial" panose="020B0604020202020204" pitchFamily="34" charset="0"/>
            <a:cs typeface="Arial" panose="020B0604020202020204" pitchFamily="34" charset="0"/>
          </a:endParaRPr>
        </a:p>
      </dgm:t>
    </dgm:pt>
    <dgm:pt modelId="{05330E65-C480-4092-AD44-52DDCA45DA33}" type="parTrans" cxnId="{29552973-E3B1-42B8-A571-ABDC1C9EF938}">
      <dgm:prSet/>
      <dgm:spPr/>
      <dgm:t>
        <a:bodyPr/>
        <a:lstStyle/>
        <a:p>
          <a:endParaRPr lang="en-US">
            <a:latin typeface="Arial" panose="020B0604020202020204" pitchFamily="34" charset="0"/>
            <a:cs typeface="Arial" panose="020B0604020202020204" pitchFamily="34" charset="0"/>
          </a:endParaRPr>
        </a:p>
      </dgm:t>
    </dgm:pt>
    <dgm:pt modelId="{E9E3BFAF-82E8-4EBC-A1CB-D9C7A271631A}" type="sibTrans" cxnId="{29552973-E3B1-42B8-A571-ABDC1C9EF938}">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Longline survey RPNs decreased</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36159">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rotWithShape="0">
          <a:blip xmlns:r="http://schemas.openxmlformats.org/officeDocument/2006/relationships" r:embed="rId2"/>
          <a:stretch>
            <a:fillRect/>
          </a:stretch>
        </a:blipFill>
      </dgm:spPr>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50000"/>
          </a:stretch>
        </a:blipFill>
      </dgm:spPr>
    </dgm:pt>
  </dgm:ptLst>
  <dgm:cxnLst>
    <dgm:cxn modelId="{29552973-E3B1-42B8-A571-ABDC1C9EF938}" srcId="{34AFAC63-DC5D-48C3-81F4-FBB83702A35D}" destId="{A859398A-B949-4570-AB9E-893A11AA6019}" srcOrd="2" destOrd="0" parTransId="{05330E65-C480-4092-AD44-52DDCA45DA33}" sibTransId="{E9E3BFAF-82E8-4EBC-A1CB-D9C7A271631A}"/>
    <dgm:cxn modelId="{19216AF1-A47C-4F21-A764-EFAEEB306C9E}" srcId="{34AFAC63-DC5D-48C3-81F4-FBB83702A35D}" destId="{23FC5CF6-1D97-49D4-9017-D74C6850B444}" srcOrd="1" destOrd="0" parTransId="{0425CA60-3646-43D3-B5B7-68795EA13F76}" sibTransId="{D8367B1F-0581-4944-AF3B-51F8B01675F1}"/>
    <dgm:cxn modelId="{ED4E3410-D26A-40B5-B970-8D53A2E4BAF2}" type="presOf" srcId="{34AFAC63-DC5D-48C3-81F4-FBB83702A35D}" destId="{AD771F76-BC58-4407-BAA1-2BB3592625A8}" srcOrd="0" destOrd="0" presId="urn:microsoft.com/office/officeart/2008/layout/VerticalCurvedList"/>
    <dgm:cxn modelId="{3E315E3F-DE4F-49AF-9E6E-D2BA49F849CB}" type="presOf" srcId="{507C5D65-C858-446F-A675-285573C1947F}" destId="{3DAEB86A-FECC-4AB0-8BC0-275133231311}" srcOrd="0" destOrd="2" presId="urn:microsoft.com/office/officeart/2008/layout/VerticalCurvedList"/>
    <dgm:cxn modelId="{37662FB1-CB73-4E8A-98A9-0A1F62F4A555}" srcId="{DE8AFC94-1B26-4C69-A7E7-07DE59BF1E06}" destId="{507C5D65-C858-446F-A675-285573C1947F}" srcOrd="1" destOrd="0" parTransId="{133D0CC0-C197-4340-8A7B-C37E3857C455}" sibTransId="{505CDC27-1FED-4316-8EF5-F81BF26D828D}"/>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5EE1B110-6952-4003-AC3F-B38662BDD1AE}" type="presOf" srcId="{23FC5CF6-1D97-49D4-9017-D74C6850B444}" destId="{AD771F76-BC58-4407-BAA1-2BB3592625A8}" srcOrd="0" destOrd="2" presId="urn:microsoft.com/office/officeart/2008/layout/VerticalCurvedList"/>
    <dgm:cxn modelId="{8EB01D83-82E3-4BCD-A77E-4C8F1E5FDFAE}" type="presOf" srcId="{A859398A-B949-4570-AB9E-893A11AA6019}" destId="{AD771F76-BC58-4407-BAA1-2BB3592625A8}" srcOrd="0" destOrd="3"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Model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Summary</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3">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F6962D3-4B72-42D8-803A-9A28EFECD907}" type="pres">
      <dgm:prSet presAssocID="{C301DAA1-009F-4286-BC54-AF8C2793ACD1}" presName="txShp" presStyleLbl="node1" presStyleIdx="1" presStyleCnt="3">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8A36171-8515-4154-9B03-994E7FCFFABA}" type="pres">
      <dgm:prSet presAssocID="{8A6DC488-7A0E-4134-93E3-CE492E84B443}" presName="txShp" presStyleLbl="node1" presStyleIdx="2" presStyleCnt="3">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2"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FA22EFA0-E996-4FF6-91C2-3C2D696115B7}" type="presParOf" srcId="{956E3A89-E9D9-484F-B975-1D336724CA63}" destId="{6BEB862A-87E0-407F-AB9C-C32A935A598C}" srcOrd="4"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Conditional age-at-length fit degrading with new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Estimating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dgm:spPr>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Mean length increasing</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Fishery trending towards deeper water</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small fish in length comps</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866974"/>
          <a:ext cx="7002498" cy="139734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48260" rIns="48260" bIns="48260" numCol="1" spcCol="1270" anchor="t" anchorCtr="0">
          <a:noAutofit/>
        </a:bodyPr>
        <a:lstStyle/>
        <a:p>
          <a:pPr lvl="0" algn="l" defTabSz="844550">
            <a:lnSpc>
              <a:spcPct val="90000"/>
            </a:lnSpc>
            <a:spcBef>
              <a:spcPct val="0"/>
            </a:spcBef>
            <a:spcAft>
              <a:spcPct val="35000"/>
            </a:spcAft>
          </a:pPr>
          <a:r>
            <a:rPr lang="en-US" sz="1900" b="1" kern="1200" dirty="0" smtClean="0">
              <a:latin typeface="Arial" panose="020B0604020202020204" pitchFamily="34" charset="0"/>
              <a:cs typeface="Arial" panose="020B0604020202020204" pitchFamily="34" charset="0"/>
            </a:rPr>
            <a:t>Increasing/positive trends</a:t>
          </a:r>
          <a:endParaRPr lang="en-US" sz="1900" b="1"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IPHC, ADF&amp;G, SWF bycatch all indicate increasing trends and see different aspects of </a:t>
          </a:r>
          <a:r>
            <a:rPr lang="en-US" sz="1500" kern="1200" dirty="0" err="1" smtClean="0">
              <a:latin typeface="Arial" panose="020B0604020202020204" pitchFamily="34" charset="0"/>
              <a:cs typeface="Arial" panose="020B0604020202020204" pitchFamily="34" charset="0"/>
            </a:rPr>
            <a:t>pop’n</a:t>
          </a:r>
          <a:endParaRPr lang="en-US" sz="1500"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4 of 6 most recent years in age-0 survey larger year classes, or, not 0</a:t>
          </a:r>
          <a:endParaRPr lang="en-US" sz="1500" kern="1200" dirty="0">
            <a:latin typeface="Arial" panose="020B0604020202020204" pitchFamily="34" charset="0"/>
            <a:cs typeface="Arial" panose="020B0604020202020204" pitchFamily="34" charset="0"/>
          </a:endParaRPr>
        </a:p>
        <a:p>
          <a:pPr marL="114300" lvl="1" indent="-114300" algn="l" defTabSz="666750">
            <a:lnSpc>
              <a:spcPct val="90000"/>
            </a:lnSpc>
            <a:spcBef>
              <a:spcPct val="0"/>
            </a:spcBef>
            <a:spcAft>
              <a:spcPct val="15000"/>
            </a:spcAft>
            <a:buChar char="••"/>
          </a:pPr>
          <a:r>
            <a:rPr lang="en-US" sz="1500" kern="1200" dirty="0" smtClean="0">
              <a:latin typeface="Arial" panose="020B0604020202020204" pitchFamily="34" charset="0"/>
              <a:cs typeface="Arial" panose="020B0604020202020204" pitchFamily="34" charset="0"/>
            </a:rPr>
            <a:t>Last 3 years don’t have a lot of marine heat wave days</a:t>
          </a:r>
          <a:endParaRPr lang="en-US" sz="1500" kern="1200" dirty="0">
            <a:latin typeface="Arial" panose="020B0604020202020204" pitchFamily="34" charset="0"/>
            <a:cs typeface="Arial" panose="020B0604020202020204" pitchFamily="34" charset="0"/>
          </a:endParaRPr>
        </a:p>
      </dsp:txBody>
      <dsp:txXfrm>
        <a:off x="1085268" y="1866974"/>
        <a:ext cx="7002498" cy="1397343"/>
      </dsp:txXfrm>
    </dsp:sp>
    <dsp:sp modelId="{155D516D-EF2E-49C4-9A26-34EA3307D6AE}">
      <dsp:nvSpPr>
        <dsp:cNvPr id="0" name=""/>
        <dsp:cNvSpPr/>
      </dsp:nvSpPr>
      <dsp:spPr>
        <a:xfrm>
          <a:off x="443856" y="1924234"/>
          <a:ext cx="1282823" cy="1282823"/>
        </a:xfrm>
        <a:prstGeom prst="ellipse">
          <a:avLst/>
        </a:prstGeom>
        <a:blipFill rotWithShape="0">
          <a:blip xmlns:r="http://schemas.openxmlformats.org/officeDocument/2006/relationships" r:embed="rId2"/>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48260" rIns="48260" bIns="48260" numCol="1" spcCol="1270" anchor="ctr" anchorCtr="0">
          <a:noAutofit/>
        </a:bodyPr>
        <a:lstStyle/>
        <a:p>
          <a:pPr lvl="0" algn="l" defTabSz="844550">
            <a:lnSpc>
              <a:spcPct val="90000"/>
            </a:lnSpc>
            <a:spcBef>
              <a:spcPct val="0"/>
            </a:spcBef>
            <a:spcAft>
              <a:spcPct val="35000"/>
            </a:spcAft>
          </a:pPr>
          <a:r>
            <a:rPr lang="en-US" sz="1900" b="1" kern="1200" dirty="0" smtClean="0">
              <a:latin typeface="Arial" panose="020B0604020202020204" pitchFamily="34" charset="0"/>
              <a:cs typeface="Arial" panose="020B0604020202020204" pitchFamily="34" charset="0"/>
            </a:rPr>
            <a:t>Longline survey RPNs decreased</a:t>
          </a:r>
          <a:endParaRPr lang="en-US" sz="1900" b="1"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50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713038" y="184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63830" rIns="305816" bIns="163830" numCol="1" spcCol="1270" anchor="ctr" anchorCtr="0">
          <a:noAutofit/>
        </a:bodyPr>
        <a:lstStyle/>
        <a:p>
          <a:pPr lvl="0" algn="ctr" defTabSz="1911350">
            <a:lnSpc>
              <a:spcPct val="90000"/>
            </a:lnSpc>
            <a:spcBef>
              <a:spcPct val="0"/>
            </a:spcBef>
            <a:spcAft>
              <a:spcPct val="35000"/>
            </a:spcAft>
          </a:pPr>
          <a:r>
            <a:rPr lang="en-US" sz="4300" kern="1200" dirty="0" smtClean="0"/>
            <a:t>Data fits</a:t>
          </a:r>
          <a:endParaRPr lang="en-US" sz="4300" kern="1200" dirty="0"/>
        </a:p>
      </dsp:txBody>
      <dsp:txXfrm rot="10800000">
        <a:off x="2082414" y="1846"/>
        <a:ext cx="4965165" cy="1477504"/>
      </dsp:txXfrm>
    </dsp:sp>
    <dsp:sp modelId="{246AAF03-CA53-4C91-A22B-F5CC0034C431}">
      <dsp:nvSpPr>
        <dsp:cNvPr id="0" name=""/>
        <dsp:cNvSpPr/>
      </dsp:nvSpPr>
      <dsp:spPr>
        <a:xfrm>
          <a:off x="974286" y="1846"/>
          <a:ext cx="1477504" cy="147750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713038" y="192039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63830" rIns="305816" bIns="163830" numCol="1" spcCol="1270" anchor="ctr" anchorCtr="0">
          <a:noAutofit/>
        </a:bodyPr>
        <a:lstStyle/>
        <a:p>
          <a:pPr lvl="0" algn="ctr" defTabSz="1911350">
            <a:lnSpc>
              <a:spcPct val="90000"/>
            </a:lnSpc>
            <a:spcBef>
              <a:spcPct val="0"/>
            </a:spcBef>
            <a:spcAft>
              <a:spcPct val="35000"/>
            </a:spcAft>
          </a:pPr>
          <a:r>
            <a:rPr lang="en-US" sz="4300" kern="1200" dirty="0" smtClean="0"/>
            <a:t>Model estimates</a:t>
          </a:r>
          <a:endParaRPr lang="en-US" sz="4300" kern="1200" dirty="0"/>
        </a:p>
      </dsp:txBody>
      <dsp:txXfrm rot="10800000">
        <a:off x="2082414" y="1920396"/>
        <a:ext cx="4965165" cy="1477504"/>
      </dsp:txXfrm>
    </dsp:sp>
    <dsp:sp modelId="{02A86A42-BA5B-4116-9B5D-6B106BECC35B}">
      <dsp:nvSpPr>
        <dsp:cNvPr id="0" name=""/>
        <dsp:cNvSpPr/>
      </dsp:nvSpPr>
      <dsp:spPr>
        <a:xfrm>
          <a:off x="974286" y="1920396"/>
          <a:ext cx="1477504" cy="147750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713038" y="3838947"/>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63830" rIns="305816" bIns="163830" numCol="1" spcCol="1270" anchor="ctr" anchorCtr="0">
          <a:noAutofit/>
        </a:bodyPr>
        <a:lstStyle/>
        <a:p>
          <a:pPr lvl="0" algn="ctr" defTabSz="1911350">
            <a:lnSpc>
              <a:spcPct val="90000"/>
            </a:lnSpc>
            <a:spcBef>
              <a:spcPct val="0"/>
            </a:spcBef>
            <a:spcAft>
              <a:spcPct val="35000"/>
            </a:spcAft>
          </a:pPr>
          <a:r>
            <a:rPr lang="en-US" sz="4300" kern="1200" dirty="0" smtClean="0"/>
            <a:t>Summary</a:t>
          </a:r>
          <a:endParaRPr lang="en-US" sz="4300" kern="1200" dirty="0"/>
        </a:p>
      </dsp:txBody>
      <dsp:txXfrm rot="10800000">
        <a:off x="2082414" y="3838947"/>
        <a:ext cx="4965165" cy="1477504"/>
      </dsp:txXfrm>
    </dsp:sp>
    <dsp:sp modelId="{B99405EE-7190-4381-B464-B9120128DF74}">
      <dsp:nvSpPr>
        <dsp:cNvPr id="0" name=""/>
        <dsp:cNvSpPr/>
      </dsp:nvSpPr>
      <dsp:spPr>
        <a:xfrm>
          <a:off x="974286" y="3838947"/>
          <a:ext cx="1477504" cy="14775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Conditional age-at-length fit degrading with new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Estimating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11/7/2023 11:38:48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11/7/2023 11:38:48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11/7/2023 11:38:48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11/7/2023 11:38:48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11/7/2023 11:38:48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11/7/2023 11:38:48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11/7/2023 11:38:48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11/7/2023 11:38:48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11/7/2023 11:38:48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11/7/2023 11:38:48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11/7/2023 11:38:48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11/7/2023 11:38:48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11/7/2023 11:38:48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11/7/2023 11:38:48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11/7/2023 11:38:48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11/7/2023 11:38:48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11/7/2023 11:38:48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11/7/2023 11:38:48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11/7/2023 11:38:48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w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image" Target="../media/image41.emf"/></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jpg"/><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jp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51.emf"/><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3.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5.jp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3.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2.jp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t>
            </a:r>
            <a:r>
              <a:rPr lang="en-US" dirty="0" smtClean="0"/>
              <a:t>and Ingrid </a:t>
            </a:r>
            <a:r>
              <a:rPr lang="en-US" dirty="0" smtClean="0"/>
              <a:t>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7166919" y="603800"/>
            <a:ext cx="1869997" cy="1694557"/>
          </a:xfrm>
          <a:prstGeom prst="rect">
            <a:avLst/>
          </a:prstGeom>
          <a:noFill/>
          <a:ln>
            <a:noFill/>
          </a:ln>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0894" y="359739"/>
            <a:ext cx="1994468" cy="2135705"/>
          </a:xfrm>
          <a:prstGeom prst="rect">
            <a:avLst/>
          </a:prstGeom>
        </p:spPr>
      </p:pic>
      <p:pic>
        <p:nvPicPr>
          <p:cNvPr id="1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endParaRPr lang="en-US" sz="2100" dirty="0" smtClean="0"/>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a:t>
            </a:r>
            <a:endParaRPr lang="en-US" dirty="0"/>
          </a:p>
        </p:txBody>
      </p:sp>
      <p:pic>
        <p:nvPicPr>
          <p:cNvPr id="11" name="Picture 10" descr="C:\AA - PH Stuff\2022 Assmnts\PCod\goa_pcod\plots\r4ss\data_plot2.png"/>
          <p:cNvPicPr/>
          <p:nvPr/>
        </p:nvPicPr>
        <p:blipFill rotWithShape="1">
          <a:blip r:embed="rId3" cstate="print">
            <a:extLst>
              <a:ext uri="{28A0092B-C50C-407E-A947-70E740481C1C}">
                <a14:useLocalDpi xmlns:a14="http://schemas.microsoft.com/office/drawing/2010/main" val="0"/>
              </a:ext>
            </a:extLst>
          </a:blip>
          <a:srcRect l="4774" t="9552" r="8423" b="6713"/>
          <a:stretch/>
        </p:blipFill>
        <p:spPr bwMode="auto">
          <a:xfrm>
            <a:off x="4902576" y="1742766"/>
            <a:ext cx="4086149" cy="4166329"/>
          </a:xfrm>
          <a:prstGeom prst="rect">
            <a:avLst/>
          </a:prstGeom>
          <a:noFill/>
          <a:ln>
            <a:noFill/>
          </a:ln>
          <a:effectLst>
            <a:outerShdw blurRad="63500" sx="102000" sy="102000" algn="ctr" rotWithShape="0">
              <a:prstClr val="black">
                <a:alpha val="40000"/>
              </a:prstClr>
            </a:outerShdw>
          </a:effectLst>
        </p:spPr>
      </p:pic>
      <p:graphicFrame>
        <p:nvGraphicFramePr>
          <p:cNvPr id="2" name="Table 1"/>
          <p:cNvGraphicFramePr>
            <a:graphicFrameLocks noGrp="1"/>
          </p:cNvGraphicFramePr>
          <p:nvPr>
            <p:extLst>
              <p:ext uri="{D42A27DB-BD31-4B8C-83A1-F6EECF244321}">
                <p14:modId xmlns:p14="http://schemas.microsoft.com/office/powerpoint/2010/main" val="3733611181"/>
              </p:ext>
            </p:extLst>
          </p:nvPr>
        </p:nvGraphicFramePr>
        <p:xfrm>
          <a:off x="118702" y="1657821"/>
          <a:ext cx="4442603" cy="466344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2021,</a:t>
                      </a:r>
                      <a:r>
                        <a:rPr lang="en-US" sz="1800" b="1" baseline="0" dirty="0" smtClean="0">
                          <a:effectLst/>
                          <a:latin typeface="Arial" panose="020B0604020202020204" pitchFamily="34" charset="0"/>
                          <a:ea typeface="+mn-ea"/>
                          <a:cs typeface="Arial" panose="020B0604020202020204" pitchFamily="34" charset="0"/>
                        </a:rPr>
                        <a:t> 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catch-at-length, 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2021,</a:t>
                      </a:r>
                      <a:r>
                        <a:rPr lang="en-US" sz="1800" b="1" baseline="0" dirty="0" smtClean="0">
                          <a:effectLst/>
                          <a:latin typeface="Arial" panose="020B0604020202020204" pitchFamily="34" charset="0"/>
                          <a:ea typeface="+mn-ea"/>
                          <a:cs typeface="Arial" panose="020B0604020202020204" pitchFamily="34" charset="0"/>
                        </a:rPr>
                        <a:t> 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Relative Population Numbers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2021</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33965936"/>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AFSC Sablefish Longline survey Pacific Cod length composition</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87629268"/>
                  </a:ext>
                </a:extLst>
              </a:tr>
              <a:tr h="149506">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fishery conditional age-at-length</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2021</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6008399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57367" y="1905323"/>
            <a:ext cx="4055265" cy="1310845"/>
          </a:xfrm>
        </p:spPr>
        <p:txBody>
          <a:bodyPr>
            <a:noAutofit/>
          </a:bodyPr>
          <a:lstStyle/>
          <a:p>
            <a:r>
              <a:rPr lang="en-US" sz="2100" dirty="0" smtClean="0"/>
              <a:t>Increased since 2021</a:t>
            </a:r>
          </a:p>
          <a:p>
            <a:r>
              <a:rPr lang="en-US" sz="2100" dirty="0" smtClean="0"/>
              <a:t>Pot majority &gt; Trawl &gt; LL</a:t>
            </a:r>
          </a:p>
          <a:p>
            <a:r>
              <a:rPr lang="en-US" sz="2100" dirty="0" smtClean="0"/>
              <a:t>CG greatest increase</a:t>
            </a:r>
            <a:r>
              <a:rPr lang="en-US" sz="2100" dirty="0"/>
              <a:t> </a:t>
            </a:r>
            <a:r>
              <a:rPr lang="en-US" sz="2100" dirty="0" smtClean="0"/>
              <a:t>compared to last year</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grpSp>
        <p:nvGrpSpPr>
          <p:cNvPr id="11" name="Group 10"/>
          <p:cNvGrpSpPr/>
          <p:nvPr/>
        </p:nvGrpSpPr>
        <p:grpSpPr>
          <a:xfrm>
            <a:off x="962527" y="1686257"/>
            <a:ext cx="7626036" cy="4090498"/>
            <a:chOff x="962527" y="1686257"/>
            <a:chExt cx="7626036" cy="4090498"/>
          </a:xfrm>
          <a:effectLst>
            <a:outerShdw blurRad="63500" sx="102000" sy="102000" algn="ctr" rotWithShape="0">
              <a:prstClr val="black">
                <a:alpha val="40000"/>
              </a:prstClr>
            </a:outerShdw>
          </a:effectLst>
        </p:grpSpPr>
        <p:pic>
          <p:nvPicPr>
            <p:cNvPr id="8" name="Picture 7" descr="C:\AA - PH Stuff\2022 Assmnts\PCod\goa_pcod\plots\r4ss\catch2 landings stacked.png"/>
            <p:cNvPicPr/>
            <p:nvPr/>
          </p:nvPicPr>
          <p:blipFill rotWithShape="1">
            <a:blip r:embed="rId3" cstate="print">
              <a:extLst>
                <a:ext uri="{28A0092B-C50C-407E-A947-70E740481C1C}">
                  <a14:useLocalDpi xmlns:a14="http://schemas.microsoft.com/office/drawing/2010/main" val="0"/>
                </a:ext>
              </a:extLst>
            </a:blip>
            <a:srcRect t="14757"/>
            <a:stretch/>
          </p:blipFill>
          <p:spPr bwMode="auto">
            <a:xfrm>
              <a:off x="4500020" y="1686257"/>
              <a:ext cx="4088543" cy="2103541"/>
            </a:xfrm>
            <a:prstGeom prst="rect">
              <a:avLst/>
            </a:prstGeom>
            <a:noFill/>
            <a:ln>
              <a:noFill/>
            </a:ln>
            <a:extLst>
              <a:ext uri="{53640926-AAD7-44D8-BBD7-CCE9431645EC}">
                <a14:shadowObscured xmlns:a14="http://schemas.microsoft.com/office/drawing/2010/main"/>
              </a:ext>
            </a:extLst>
          </p:spPr>
        </p:pic>
        <p:pic>
          <p:nvPicPr>
            <p:cNvPr id="9" name="Picture 8" descr="C:\AA - PH Stuff\2022 Assmnts\PCod\goa_pcod\plots\nonSS\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962527" y="3584901"/>
              <a:ext cx="3850105" cy="2191853"/>
            </a:xfrm>
            <a:prstGeom prst="rect">
              <a:avLst/>
            </a:prstGeom>
            <a:noFill/>
            <a:ln>
              <a:noFill/>
            </a:ln>
          </p:spPr>
        </p:pic>
        <p:pic>
          <p:nvPicPr>
            <p:cNvPr id="10" name="Picture 9" descr="C:\AA - PH Stuff\2022 Assmnts\PCod\goa_pcod\plots\nonSS\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4434827" y="3584902"/>
              <a:ext cx="4153736" cy="2191853"/>
            </a:xfrm>
            <a:prstGeom prst="rect">
              <a:avLst/>
            </a:prstGeom>
            <a:noFill/>
            <a:ln>
              <a:noFill/>
            </a:ln>
          </p:spPr>
        </p:pic>
      </p:gr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a:bodyPr>
          <a:lstStyle/>
          <a:p>
            <a:r>
              <a:rPr lang="en-US" sz="2100" dirty="0" smtClean="0"/>
              <a:t>Recent catch seems to be constricting to core areas compared to historical </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769211" y="2276784"/>
            <a:ext cx="3711508" cy="3588332"/>
          </a:xfrm>
          <a:prstGeom prst="rect">
            <a:avLst/>
          </a:prstGeom>
          <a:effectLst>
            <a:outerShdw blurRad="63500" sx="102000" sy="102000" algn="ctr" rotWithShape="0">
              <a:prstClr val="black">
                <a:alpha val="40000"/>
              </a:prstClr>
            </a:outerShdw>
          </a:effectLst>
        </p:spPr>
      </p:pic>
      <p:pic>
        <p:nvPicPr>
          <p:cNvPr id="9" name="Picture 8"/>
          <p:cNvPicPr/>
          <p:nvPr/>
        </p:nvPicPr>
        <p:blipFill rotWithShape="1">
          <a:blip r:embed="rId4" cstate="print">
            <a:extLst>
              <a:ext uri="{28A0092B-C50C-407E-A947-70E740481C1C}">
                <a14:useLocalDpi xmlns:a14="http://schemas.microsoft.com/office/drawing/2010/main" val="0"/>
              </a:ext>
            </a:extLst>
          </a:blip>
          <a:srcRect l="4872" t="1793" r="16862" b="3937"/>
          <a:stretch/>
        </p:blipFill>
        <p:spPr>
          <a:xfrm>
            <a:off x="4727074" y="2337805"/>
            <a:ext cx="3500814" cy="3440617"/>
          </a:xfrm>
          <a:prstGeom prst="rect">
            <a:avLst/>
          </a:prstGeom>
          <a:effectLst>
            <a:outerShdw blurRad="63500" sx="102000" sy="102000" algn="ctr" rotWithShape="0">
              <a:prstClr val="black">
                <a:alpha val="40000"/>
              </a:prstClr>
            </a:outerShdw>
          </a:effectLst>
        </p:spPr>
      </p:pic>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59125" y="2839453"/>
            <a:ext cx="6873706" cy="3481808"/>
          </a:xfrm>
          <a:prstGeom prst="rect">
            <a:avLst/>
          </a:prstGeom>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7514724" cy="1316193"/>
          </a:xfrm>
        </p:spPr>
        <p:txBody>
          <a:bodyPr/>
          <a:lstStyle/>
          <a:p>
            <a:r>
              <a:rPr lang="en-US" dirty="0" smtClean="0"/>
              <a:t>Noticed 1997 – 2002 state catch reported in SAFE table, but not in model time series (11 – 22% of total catch)…</a:t>
            </a:r>
          </a:p>
          <a:p>
            <a:r>
              <a:rPr lang="en-US" dirty="0" smtClean="0"/>
              <a:t>Has to do with data tables/sources we’re pulling from</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state catch</a:t>
            </a:r>
            <a:endParaRPr lang="en-US" dirty="0"/>
          </a:p>
        </p:txBody>
      </p:sp>
      <p:sp>
        <p:nvSpPr>
          <p:cNvPr id="8" name="Rectangle 7"/>
          <p:cNvSpPr/>
          <p:nvPr/>
        </p:nvSpPr>
        <p:spPr>
          <a:xfrm>
            <a:off x="5327391" y="4831333"/>
            <a:ext cx="2082699" cy="10173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D57F1E4F-1CFF-5643-939E-217C01CDF565}" type="slidenum">
              <a:rPr lang="en-US" sz="1400" smtClean="0"/>
              <a:pPr/>
              <a:t>17</a:t>
            </a:fld>
            <a:endParaRPr lang="en-US" sz="1400" dirty="0"/>
          </a:p>
        </p:txBody>
      </p:sp>
    </p:spTree>
    <p:extLst>
      <p:ext uri="{BB962C8B-B14F-4D97-AF65-F5344CB8AC3E}">
        <p14:creationId xmlns:p14="http://schemas.microsoft.com/office/powerpoint/2010/main" val="37967302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638589"/>
            <a:ext cx="4870585" cy="2096908"/>
          </a:xfrm>
        </p:spPr>
        <p:txBody>
          <a:bodyPr>
            <a:normAutofit/>
          </a:bodyPr>
          <a:lstStyle/>
          <a:p>
            <a:r>
              <a:rPr lang="en-US" dirty="0" smtClean="0"/>
              <a:t>Appendix 2.2 of SAFE shows changes to model when including 1997 – 2002 state catch</a:t>
            </a:r>
          </a:p>
          <a:p>
            <a:r>
              <a:rPr lang="en-US" dirty="0" smtClean="0"/>
              <a:t>In this and future assessments this catch will be included, change name from Model 19.1 to Model 19.1a to note this addition</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state catch</a:t>
            </a:r>
            <a:endParaRPr lang="en-US" dirty="0"/>
          </a:p>
        </p:txBody>
      </p:sp>
      <p:grpSp>
        <p:nvGrpSpPr>
          <p:cNvPr id="7" name="Group 6"/>
          <p:cNvGrpSpPr/>
          <p:nvPr/>
        </p:nvGrpSpPr>
        <p:grpSpPr>
          <a:xfrm>
            <a:off x="2785503" y="1995973"/>
            <a:ext cx="5587299" cy="3860633"/>
            <a:chOff x="2880393" y="2091177"/>
            <a:chExt cx="5587299" cy="3860633"/>
          </a:xfrm>
          <a:effectLst>
            <a:outerShdw blurRad="63500" sx="102000" sy="102000" algn="ctr" rotWithShape="0">
              <a:prstClr val="black">
                <a:alpha val="40000"/>
              </a:prstClr>
            </a:outerShdw>
          </a:effectLst>
        </p:grpSpPr>
        <p:pic>
          <p:nvPicPr>
            <p:cNvPr id="10" name="Picture 9" descr="C:\AA - PH Stuff\2022 Assmnts\PCod\goa_pcod\plots\comp_apndx\compare8_Fvalue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393" y="3835027"/>
              <a:ext cx="2728996" cy="2116783"/>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5609389" y="2091177"/>
              <a:ext cx="2858303" cy="3860633"/>
            </a:xfrm>
            <a:prstGeom prst="rect">
              <a:avLst/>
            </a:prstGeom>
            <a:noFill/>
          </p:spPr>
        </p:pic>
      </p:gr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spTree>
    <p:extLst>
      <p:ext uri="{BB962C8B-B14F-4D97-AF65-F5344CB8AC3E}">
        <p14:creationId xmlns:p14="http://schemas.microsoft.com/office/powerpoint/2010/main" val="31734990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5304640" cy="1702865"/>
          </a:xfrm>
        </p:spPr>
        <p:txBody>
          <a:bodyPr>
            <a:normAutofit/>
          </a:bodyPr>
          <a:lstStyle/>
          <a:p>
            <a:r>
              <a:rPr lang="en-US" dirty="0" smtClean="0"/>
              <a:t>In general, mean length increasing in fishery</a:t>
            </a:r>
          </a:p>
          <a:p>
            <a:r>
              <a:rPr lang="en-US" dirty="0" smtClean="0"/>
              <a:t>Significantly larger mean length resulted in Pot fishery</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pic>
        <p:nvPicPr>
          <p:cNvPr id="14" name="Picture 13" descr="C:\AA - PH Stuff\2022 Assmnts\PCod\goa_pcod\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338"/>
          <a:stretch/>
        </p:blipFill>
        <p:spPr bwMode="auto">
          <a:xfrm>
            <a:off x="6061582" y="2536166"/>
            <a:ext cx="2861734" cy="2545648"/>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2" name="Picture 11" descr="C:\AA - PH Stuff\2022 Assmnts\PCod\goa_pcod\plots\r4ss\comp_lendat_data_weighting_TA1.8_FshTrawl.png"/>
          <p:cNvPicPr/>
          <p:nvPr/>
        </p:nvPicPr>
        <p:blipFill rotWithShape="1">
          <a:blip r:embed="rId4" cstate="print">
            <a:extLst>
              <a:ext uri="{28A0092B-C50C-407E-A947-70E740481C1C}">
                <a14:useLocalDpi xmlns:a14="http://schemas.microsoft.com/office/drawing/2010/main" val="0"/>
              </a:ext>
            </a:extLst>
          </a:blip>
          <a:srcRect t="2338"/>
          <a:stretch/>
        </p:blipFill>
        <p:spPr bwMode="auto">
          <a:xfrm>
            <a:off x="3047332" y="3325655"/>
            <a:ext cx="2975311" cy="2545648"/>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8" name="Picture 7" descr="C:\AA - PH Stuff\2022 Assmnts\PCod\goa_pcod\plots\r4ss\comp_lendat_data_weighting_TA1.8_FshLL.png"/>
          <p:cNvPicPr/>
          <p:nvPr/>
        </p:nvPicPr>
        <p:blipFill rotWithShape="1">
          <a:blip r:embed="rId5" cstate="print">
            <a:extLst>
              <a:ext uri="{28A0092B-C50C-407E-A947-70E740481C1C}">
                <a14:useLocalDpi xmlns:a14="http://schemas.microsoft.com/office/drawing/2010/main" val="0"/>
              </a:ext>
            </a:extLst>
          </a:blip>
          <a:srcRect t="2422"/>
          <a:stretch/>
        </p:blipFill>
        <p:spPr bwMode="auto">
          <a:xfrm>
            <a:off x="187155" y="4175185"/>
            <a:ext cx="2821238" cy="2545648"/>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88384" y="4183112"/>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3425980" y="3349481"/>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6294498" y="2544093"/>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19</a:t>
            </a:fld>
            <a:endParaRPr lang="en-US" sz="1400" dirty="0"/>
          </a:p>
        </p:txBody>
      </p:sp>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a:t>
            </a:r>
            <a:r>
              <a:rPr lang="en-US" sz="1900" dirty="0" smtClean="0"/>
              <a:t>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endParaRPr lang="en-US" sz="1900" dirty="0" smtClean="0"/>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In general, moving deeper</a:t>
            </a:r>
          </a:p>
          <a:p>
            <a:r>
              <a:rPr lang="en-US" dirty="0" smtClean="0"/>
              <a:t>Pot length driven by CG samples, may be some catch left in WG</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grpSp>
        <p:nvGrpSpPr>
          <p:cNvPr id="5" name="Group 4"/>
          <p:cNvGrpSpPr/>
          <p:nvPr/>
        </p:nvGrpSpPr>
        <p:grpSpPr>
          <a:xfrm>
            <a:off x="518694" y="2371542"/>
            <a:ext cx="8085221" cy="4393699"/>
            <a:chOff x="449179" y="1500274"/>
            <a:chExt cx="8085221" cy="4393699"/>
          </a:xfrm>
          <a:effectLst>
            <a:outerShdw blurRad="63500" sx="102000" sy="102000" algn="ctr" rotWithShape="0">
              <a:prstClr val="black">
                <a:alpha val="40000"/>
              </a:prstClr>
            </a:outerShdw>
          </a:effectLst>
        </p:grpSpPr>
        <p:pic>
          <p:nvPicPr>
            <p:cNvPr id="16" name="Picture 15" descr="C:\AA - PH Stuff\2022 Assmnts\PCod\goa_pcod\plots\other\Mean_dep.png"/>
            <p:cNvPicPr/>
            <p:nvPr/>
          </p:nvPicPr>
          <p:blipFill>
            <a:blip r:embed="rId3">
              <a:extLst>
                <a:ext uri="{28A0092B-C50C-407E-A947-70E740481C1C}">
                  <a14:useLocalDpi xmlns:a14="http://schemas.microsoft.com/office/drawing/2010/main" val="0"/>
                </a:ext>
              </a:extLst>
            </a:blip>
            <a:srcRect/>
            <a:stretch>
              <a:fillRect/>
            </a:stretch>
          </p:blipFill>
          <p:spPr bwMode="auto">
            <a:xfrm>
              <a:off x="449179" y="1500274"/>
              <a:ext cx="4259670" cy="4393699"/>
            </a:xfrm>
            <a:prstGeom prst="rect">
              <a:avLst/>
            </a:prstGeom>
            <a:noFill/>
            <a:ln>
              <a:noFill/>
            </a:ln>
          </p:spPr>
        </p:pic>
        <p:pic>
          <p:nvPicPr>
            <p:cNvPr id="17" name="Picture 16" descr="C:\AA - PH Stuff\2022 Assmnts\PCod\goa_pcod\plots\other\Mean_len.png"/>
            <p:cNvPicPr/>
            <p:nvPr/>
          </p:nvPicPr>
          <p:blipFill>
            <a:blip r:embed="rId4">
              <a:extLst>
                <a:ext uri="{28A0092B-C50C-407E-A947-70E740481C1C}">
                  <a14:useLocalDpi xmlns:a14="http://schemas.microsoft.com/office/drawing/2010/main" val="0"/>
                </a:ext>
              </a:extLst>
            </a:blip>
            <a:srcRect/>
            <a:stretch>
              <a:fillRect/>
            </a:stretch>
          </p:blipFill>
          <p:spPr bwMode="auto">
            <a:xfrm>
              <a:off x="4421783" y="1500274"/>
              <a:ext cx="4112617" cy="4393699"/>
            </a:xfrm>
            <a:prstGeom prst="rect">
              <a:avLst/>
            </a:prstGeom>
            <a:noFill/>
            <a:ln>
              <a:noFill/>
            </a:ln>
          </p:spPr>
        </p:pic>
      </p:grpSp>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690718" y="5606783"/>
            <a:ext cx="8224253" cy="714478"/>
          </a:xfrm>
        </p:spPr>
        <p:txBody>
          <a:bodyPr>
            <a:normAutofit/>
          </a:bodyPr>
          <a:lstStyle/>
          <a:p>
            <a:r>
              <a:rPr lang="en-US" dirty="0" err="1" smtClean="0"/>
              <a:t>Avg</a:t>
            </a:r>
            <a:r>
              <a:rPr lang="en-US" dirty="0" smtClean="0"/>
              <a:t> in WG, below </a:t>
            </a:r>
            <a:r>
              <a:rPr lang="en-US" dirty="0" err="1" smtClean="0"/>
              <a:t>avg</a:t>
            </a:r>
            <a:r>
              <a:rPr lang="en-US" dirty="0" smtClean="0"/>
              <a:t> in CG Longline</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condition</a:t>
            </a:r>
            <a:endParaRPr lang="en-US" dirty="0"/>
          </a:p>
        </p:txBody>
      </p:sp>
      <p:grpSp>
        <p:nvGrpSpPr>
          <p:cNvPr id="5" name="Group 4"/>
          <p:cNvGrpSpPr/>
          <p:nvPr/>
        </p:nvGrpSpPr>
        <p:grpSpPr>
          <a:xfrm>
            <a:off x="1103239" y="1701865"/>
            <a:ext cx="6535488" cy="3893553"/>
            <a:chOff x="1037901" y="1775325"/>
            <a:chExt cx="6535488" cy="3893553"/>
          </a:xfrm>
          <a:effectLst>
            <a:outerShdw blurRad="63500" sx="102000" sy="102000" algn="ctr" rotWithShape="0">
              <a:prstClr val="black">
                <a:alpha val="40000"/>
              </a:prstClr>
            </a:outerShdw>
          </a:effectLst>
        </p:grpSpPr>
        <p:pic>
          <p:nvPicPr>
            <p:cNvPr id="8" name="Picture 7" descr="C:\AA - PH Stuff\2022 Assmnts\PCod\goa_pcod\plots\nonSS\Cond_WGOA.png"/>
            <p:cNvPicPr/>
            <p:nvPr/>
          </p:nvPicPr>
          <p:blipFill>
            <a:blip r:embed="rId3">
              <a:extLst>
                <a:ext uri="{28A0092B-C50C-407E-A947-70E740481C1C}">
                  <a14:useLocalDpi xmlns:a14="http://schemas.microsoft.com/office/drawing/2010/main" val="0"/>
                </a:ext>
              </a:extLst>
            </a:blip>
            <a:srcRect/>
            <a:stretch>
              <a:fillRect/>
            </a:stretch>
          </p:blipFill>
          <p:spPr bwMode="auto">
            <a:xfrm>
              <a:off x="4039447" y="1775325"/>
              <a:ext cx="3533942" cy="3893553"/>
            </a:xfrm>
            <a:prstGeom prst="rect">
              <a:avLst/>
            </a:prstGeom>
            <a:noFill/>
            <a:ln>
              <a:noFill/>
            </a:ln>
          </p:spPr>
        </p:pic>
        <p:pic>
          <p:nvPicPr>
            <p:cNvPr id="7" name="Picture 6" descr="C:\AA - PH Stuff\2022 Assmnts\PCod\goa_pcod\plots\nonSS\Cond_CGOA.png"/>
            <p:cNvPicPr/>
            <p:nvPr/>
          </p:nvPicPr>
          <p:blipFill>
            <a:blip r:embed="rId4">
              <a:extLst>
                <a:ext uri="{28A0092B-C50C-407E-A947-70E740481C1C}">
                  <a14:useLocalDpi xmlns:a14="http://schemas.microsoft.com/office/drawing/2010/main" val="0"/>
                </a:ext>
              </a:extLst>
            </a:blip>
            <a:srcRect/>
            <a:stretch>
              <a:fillRect/>
            </a:stretch>
          </p:blipFill>
          <p:spPr bwMode="auto">
            <a:xfrm>
              <a:off x="1037901" y="1775325"/>
              <a:ext cx="3333082" cy="3893553"/>
            </a:xfrm>
            <a:prstGeom prst="rect">
              <a:avLst/>
            </a:prstGeom>
            <a:noFill/>
            <a:ln>
              <a:noFill/>
            </a:ln>
          </p:spPr>
        </p:pic>
      </p:gr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spTree>
    <p:extLst>
      <p:ext uri="{BB962C8B-B14F-4D97-AF65-F5344CB8AC3E}">
        <p14:creationId xmlns:p14="http://schemas.microsoft.com/office/powerpoint/2010/main" val="1684879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a:bodyPr>
          <a:lstStyle/>
          <a:p>
            <a:r>
              <a:rPr lang="en-US" dirty="0" smtClean="0"/>
              <a:t>Getting </a:t>
            </a:r>
            <a:r>
              <a:rPr lang="en-US" dirty="0" err="1" smtClean="0"/>
              <a:t>Pcod</a:t>
            </a:r>
            <a:r>
              <a:rPr lang="en-US" dirty="0" smtClean="0"/>
              <a:t> in pelagic trawls</a:t>
            </a:r>
          </a:p>
          <a:p>
            <a:r>
              <a:rPr lang="en-US" dirty="0" smtClean="0"/>
              <a:t>SWF bycatch on increasing trend</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pic>
        <p:nvPicPr>
          <p:cNvPr id="9" name="Picture 8" descr="C:\AA - PH Stuff\2022 Assmnts\PCod\goa_pcod\plots\nonSS\poll_bycatch.png"/>
          <p:cNvPicPr/>
          <p:nvPr/>
        </p:nvPicPr>
        <p:blipFill>
          <a:blip r:embed="rId3">
            <a:extLst>
              <a:ext uri="{28A0092B-C50C-407E-A947-70E740481C1C}">
                <a14:useLocalDpi xmlns:a14="http://schemas.microsoft.com/office/drawing/2010/main" val="0"/>
              </a:ext>
            </a:extLst>
          </a:blip>
          <a:srcRect/>
          <a:stretch>
            <a:fillRect/>
          </a:stretch>
        </p:blipFill>
        <p:spPr bwMode="auto">
          <a:xfrm>
            <a:off x="581192" y="1721852"/>
            <a:ext cx="3923632" cy="4080042"/>
          </a:xfrm>
          <a:prstGeom prst="rect">
            <a:avLst/>
          </a:prstGeom>
          <a:noFill/>
          <a:ln>
            <a:noFill/>
          </a:ln>
          <a:effectLst>
            <a:outerShdw blurRad="63500" sx="102000" sy="102000" algn="ctr" rotWithShape="0">
              <a:prstClr val="black">
                <a:alpha val="40000"/>
              </a:prstClr>
            </a:outerShdw>
          </a:effectLst>
        </p:spPr>
      </p:pic>
      <p:pic>
        <p:nvPicPr>
          <p:cNvPr id="10" name="Picture 9" descr="C:\AA - PH Stuff\2022 Assmnts\PCod\goa_pcod\plots\nonSS\swf_bycatch.png"/>
          <p:cNvPicPr/>
          <p:nvPr/>
        </p:nvPicPr>
        <p:blipFill>
          <a:blip r:embed="rId4">
            <a:extLst>
              <a:ext uri="{28A0092B-C50C-407E-A947-70E740481C1C}">
                <a14:useLocalDpi xmlns:a14="http://schemas.microsoft.com/office/drawing/2010/main" val="0"/>
              </a:ext>
            </a:extLst>
          </a:blip>
          <a:srcRect/>
          <a:stretch>
            <a:fillRect/>
          </a:stretch>
        </p:blipFill>
        <p:spPr bwMode="auto">
          <a:xfrm>
            <a:off x="4650497" y="3567830"/>
            <a:ext cx="4356768" cy="2234064"/>
          </a:xfrm>
          <a:prstGeom prst="rect">
            <a:avLst/>
          </a:prstGeom>
          <a:noFill/>
          <a:ln>
            <a:noFill/>
          </a:ln>
          <a:effectLst>
            <a:outerShdw blurRad="63500" sx="102000" sy="102000" algn="ctr" rotWithShape="0">
              <a:prstClr val="black">
                <a:alpha val="40000"/>
              </a:prstClr>
            </a:outerShdw>
          </a:effectLst>
        </p:spPr>
      </p:pic>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AA - PH Stuff\2022 Assmnts\PCod\goa_pcod\plots\nonSS\fitted_indices.png"/>
          <p:cNvPicPr/>
          <p:nvPr/>
        </p:nvPicPr>
        <p:blipFill rotWithShape="1">
          <a:blip r:embed="rId2">
            <a:extLst>
              <a:ext uri="{28A0092B-C50C-407E-A947-70E740481C1C}">
                <a14:useLocalDpi xmlns:a14="http://schemas.microsoft.com/office/drawing/2010/main" val="0"/>
              </a:ext>
            </a:extLst>
          </a:blip>
          <a:srcRect l="3117" b="3717"/>
          <a:stretch/>
        </p:blipFill>
        <p:spPr bwMode="auto">
          <a:xfrm>
            <a:off x="1000663" y="1804180"/>
            <a:ext cx="4558031" cy="4803653"/>
          </a:xfrm>
          <a:prstGeom prst="rect">
            <a:avLst/>
          </a:prstGeom>
          <a:noFill/>
          <a:ln>
            <a:noFill/>
          </a:ln>
          <a:effectLst>
            <a:outerShdw blurRad="63500" sx="102000" sy="102000" algn="ctr" rotWithShape="0">
              <a:prstClr val="black">
                <a:alpha val="40000"/>
              </a:prstClr>
            </a:outerShdw>
          </a:effectLst>
        </p:spPr>
      </p:pic>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4757559" y="1732726"/>
            <a:ext cx="3618689" cy="1542981"/>
          </a:xfrm>
          <a:prstGeom prst="rect">
            <a:avLst/>
          </a:prstGeom>
          <a:ln>
            <a:noFill/>
          </a:ln>
          <a:effectLst>
            <a:outerShdw blurRad="63500" sx="102000" sy="102000" algn="ctr" rotWithShape="0">
              <a:prstClr val="black">
                <a:alpha val="40000"/>
              </a:prstClr>
            </a:outerShdw>
          </a:effectLst>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6179" t="3732" r="6058" b="16218"/>
          <a:stretch/>
        </p:blipFill>
        <p:spPr>
          <a:xfrm>
            <a:off x="5279710" y="3694917"/>
            <a:ext cx="3035809" cy="2139696"/>
          </a:xfrm>
          <a:prstGeom prst="rect">
            <a:avLst/>
          </a:prstGeom>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429793" y="5948816"/>
            <a:ext cx="763974" cy="544814"/>
          </a:xfrm>
          <a:solidFill>
            <a:srgbClr val="FF0000"/>
          </a:solidFill>
          <a:ln>
            <a:solidFill>
              <a:schemeClr val="accent1">
                <a:shade val="50000"/>
              </a:schemeClr>
            </a:solidFill>
          </a:ln>
          <a:effectLst>
            <a:outerShdw blurRad="63500" sx="102000" sy="102000" algn="ctr" rotWithShape="0">
              <a:prstClr val="black">
                <a:alpha val="40000"/>
              </a:prstClr>
            </a:outerShdw>
          </a:effectLst>
        </p:spPr>
        <p:txBody>
          <a:bodyPr>
            <a:normAutofit/>
          </a:bodyPr>
          <a:lstStyle/>
          <a:p>
            <a:pPr marL="0" indent="0">
              <a:buNone/>
            </a:pPr>
            <a:r>
              <a:rPr lang="en-US" b="1" dirty="0" smtClean="0">
                <a:solidFill>
                  <a:schemeClr val="bg1"/>
                </a:solidFill>
              </a:rPr>
              <a:t>-24%</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4398043" y="1034509"/>
            <a:ext cx="1647152" cy="2463464"/>
          </a:xfrm>
        </p:spPr>
        <p:txBody>
          <a:bodyPr>
            <a:normAutofit/>
          </a:bodyPr>
          <a:lstStyle/>
          <a:p>
            <a:r>
              <a:rPr lang="en-US" dirty="0" smtClean="0"/>
              <a:t>Trawl survey mean length variable</a:t>
            </a:r>
          </a:p>
        </p:txBody>
      </p:sp>
      <p:pic>
        <p:nvPicPr>
          <p:cNvPr id="7" name="Picture 6" descr="C:\WORKING_FOLDER\2021 Stock Assessments\2021 Pacific cod\Models\Model19.1_tuned\plots\comp_lendat_data_weighting_TA1.8_Srv.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54" y="923116"/>
            <a:ext cx="3732463" cy="3455392"/>
          </a:xfrm>
          <a:prstGeom prst="rect">
            <a:avLst/>
          </a:prstGeom>
          <a:noFill/>
          <a:ln>
            <a:noFill/>
          </a:ln>
          <a:effectLst>
            <a:outerShdw blurRad="63500" sx="102000" sy="102000" algn="ctr" rotWithShape="0">
              <a:prstClr val="black">
                <a:alpha val="40000"/>
              </a:prstClr>
            </a:outerShdw>
          </a:effectLst>
        </p:spPr>
      </p:pic>
      <p:pic>
        <p:nvPicPr>
          <p:cNvPr id="10" name="Picture 9" descr="C:\AA - PH Stuff\2022 Assmnts\PCod\goa_pcod\plots\assessment\comp_lendat_data_weighting_TA1.8_LLSrv.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570" y="2791012"/>
            <a:ext cx="3636212" cy="3455392"/>
          </a:xfrm>
          <a:prstGeom prst="rect">
            <a:avLst/>
          </a:prstGeom>
          <a:noFill/>
          <a:ln>
            <a:noFill/>
          </a:ln>
          <a:effectLst>
            <a:outerShdw blurRad="63500" sx="102000" sy="102000" algn="ctr" rotWithShape="0">
              <a:prstClr val="black">
                <a:alpha val="40000"/>
              </a:prstClr>
            </a:outerShdw>
          </a:effectLst>
        </p:spPr>
      </p:pic>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48100" y="4361533"/>
            <a:ext cx="1647152" cy="2463464"/>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above mean in 2022</a:t>
            </a:r>
          </a:p>
        </p:txBody>
      </p:sp>
      <p:pic>
        <p:nvPicPr>
          <p:cNvPr id="8" name="Picture 7" descr="C:\AA - PH Stuff\2022 Assmnts\PCod\goa_pcod\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927011" y="1286056"/>
            <a:ext cx="4954335" cy="502084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to above </a:t>
            </a:r>
            <a:r>
              <a:rPr lang="en-US" dirty="0" err="1" smtClean="0"/>
              <a:t>avg</a:t>
            </a:r>
            <a:r>
              <a:rPr lang="en-US" dirty="0" smtClean="0"/>
              <a:t> sea surface temperature</a:t>
            </a:r>
          </a:p>
          <a:p>
            <a:r>
              <a:rPr lang="en-US" dirty="0" smtClean="0"/>
              <a:t>No marine heat wave days during winter/spawning</a:t>
            </a: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08316" y="1486568"/>
            <a:ext cx="6395085" cy="504761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7" name="Picture 6" descr="C:\AA - PH Stuff\2022 Assmnts\PCod\goa_pcod\plots\other\nonfitted_indices.png"/>
          <p:cNvPicPr/>
          <p:nvPr/>
        </p:nvPicPr>
        <p:blipFill rotWithShape="1">
          <a:blip r:embed="rId3">
            <a:extLst>
              <a:ext uri="{28A0092B-C50C-407E-A947-70E740481C1C}">
                <a14:useLocalDpi xmlns:a14="http://schemas.microsoft.com/office/drawing/2010/main" val="0"/>
              </a:ext>
            </a:extLst>
          </a:blip>
          <a:srcRect l="2760" b="3553"/>
          <a:stretch/>
        </p:blipFill>
        <p:spPr bwMode="auto">
          <a:xfrm>
            <a:off x="377130" y="1199995"/>
            <a:ext cx="5229708" cy="5121266"/>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ED083C68-C3B3-44F7-A518-D7A1025AD2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38703" y="3356237"/>
            <a:ext cx="2861773" cy="1903618"/>
          </a:xfrm>
          <a:prstGeom prst="rect">
            <a:avLst/>
          </a:prstGeom>
          <a:solidFill>
            <a:schemeClr val="bg1"/>
          </a:solid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a:effectLst>
            <a:outerShdw blurRad="63500" sx="102000" sy="102000" algn="ctr" rotWithShape="0">
              <a:prstClr val="black">
                <a:alpha val="40000"/>
              </a:prstClr>
            </a:outerShdw>
          </a:effectLst>
        </p:spPr>
        <p:txBody>
          <a:bodyPr/>
          <a:lstStyle/>
          <a:p>
            <a:r>
              <a:rPr lang="en-US" dirty="0" smtClean="0"/>
              <a:t>IPHC – adult </a:t>
            </a:r>
            <a:r>
              <a:rPr lang="en-US" dirty="0" err="1" smtClean="0"/>
              <a:t>pop’n</a:t>
            </a:r>
            <a:endParaRPr lang="en-US" dirty="0" smtClean="0"/>
          </a:p>
          <a:p>
            <a:r>
              <a:rPr lang="en-US" dirty="0" smtClean="0"/>
              <a:t>ADF&amp;G – picking up 2020 year class (particularly around Kodiak</a:t>
            </a:r>
          </a:p>
        </p:txBody>
      </p:sp>
      <p:grpSp>
        <p:nvGrpSpPr>
          <p:cNvPr id="10" name="Group 9"/>
          <p:cNvGrpSpPr/>
          <p:nvPr/>
        </p:nvGrpSpPr>
        <p:grpSpPr>
          <a:xfrm>
            <a:off x="659338" y="1772933"/>
            <a:ext cx="4463710" cy="4744032"/>
            <a:chOff x="301211" y="1769978"/>
            <a:chExt cx="4463710" cy="4744032"/>
          </a:xfrm>
          <a:effectLst>
            <a:outerShdw blurRad="63500" sx="102000" sy="102000" algn="ctr" rotWithShape="0">
              <a:prstClr val="black">
                <a:alpha val="40000"/>
              </a:prstClr>
            </a:outerShdw>
          </a:effectLst>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211" y="1769978"/>
              <a:ext cx="4463710" cy="255069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211" y="3963319"/>
              <a:ext cx="4463710" cy="2550691"/>
            </a:xfrm>
            <a:prstGeom prst="rect">
              <a:avLst/>
            </a:prstGeom>
          </p:spPr>
        </p:pic>
      </p:gr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327" y="4067788"/>
            <a:ext cx="1940028" cy="1940028"/>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190526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Similarities in most recent length comps by survey gear types</a:t>
            </a:r>
          </a:p>
        </p:txBody>
      </p:sp>
      <p:grpSp>
        <p:nvGrpSpPr>
          <p:cNvPr id="4" name="Group 3"/>
          <p:cNvGrpSpPr/>
          <p:nvPr/>
        </p:nvGrpSpPr>
        <p:grpSpPr>
          <a:xfrm>
            <a:off x="927653" y="1345256"/>
            <a:ext cx="4990113" cy="5271666"/>
            <a:chOff x="893147" y="1560917"/>
            <a:chExt cx="4990113" cy="5271666"/>
          </a:xfrm>
          <a:effectLst>
            <a:outerShdw blurRad="63500" sx="102000" sy="102000" algn="ctr" rotWithShape="0">
              <a:prstClr val="black">
                <a:alpha val="40000"/>
              </a:prstClr>
            </a:outerShdw>
          </a:effectLst>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147" y="1560917"/>
              <a:ext cx="4990113" cy="285149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47" y="3981090"/>
              <a:ext cx="4990113" cy="2851493"/>
            </a:xfrm>
            <a:prstGeom prst="rect">
              <a:avLst/>
            </a:prstGeom>
          </p:spPr>
        </p:pic>
      </p:grpSp>
    </p:spTree>
    <p:extLst>
      <p:ext uri="{BB962C8B-B14F-4D97-AF65-F5344CB8AC3E}">
        <p14:creationId xmlns:p14="http://schemas.microsoft.com/office/powerpoint/2010/main" val="6211762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General comments:</a:t>
            </a:r>
          </a:p>
          <a:p>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AA - PH Stuff\2022 Assmnts\PCod\goa_pcod\plots\other\age0_index.png"/>
          <p:cNvPicPr/>
          <p:nvPr/>
        </p:nvPicPr>
        <p:blipFill rotWithShape="1">
          <a:blip r:embed="rId2">
            <a:extLst>
              <a:ext uri="{28A0092B-C50C-407E-A947-70E740481C1C}">
                <a14:useLocalDpi xmlns:a14="http://schemas.microsoft.com/office/drawing/2010/main" val="0"/>
              </a:ext>
            </a:extLst>
          </a:blip>
          <a:srcRect b="6468"/>
          <a:stretch/>
        </p:blipFill>
        <p:spPr bwMode="auto">
          <a:xfrm>
            <a:off x="377130" y="1033368"/>
            <a:ext cx="5943600" cy="3176323"/>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4">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3972712081"/>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31</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724206451"/>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Continuing to fit 2021trawl survey precisely </a:t>
            </a:r>
          </a:p>
          <a:p>
            <a:endParaRPr lang="en-US" dirty="0"/>
          </a:p>
          <a:p>
            <a:pPr marL="0" indent="0">
              <a:buNone/>
            </a:pPr>
            <a:endParaRPr lang="en-US" dirty="0"/>
          </a:p>
          <a:p>
            <a:r>
              <a:rPr lang="en-US" dirty="0" smtClean="0"/>
              <a:t>Expecting larger RPN from longline survey in 4 of last 5 years</a:t>
            </a:r>
          </a:p>
        </p:txBody>
      </p:sp>
      <p:grpSp>
        <p:nvGrpSpPr>
          <p:cNvPr id="9" name="Group 8"/>
          <p:cNvGrpSpPr/>
          <p:nvPr/>
        </p:nvGrpSpPr>
        <p:grpSpPr>
          <a:xfrm>
            <a:off x="3243532" y="690113"/>
            <a:ext cx="5530969" cy="4364486"/>
            <a:chOff x="2830902" y="419279"/>
            <a:chExt cx="5943600" cy="5912030"/>
          </a:xfrm>
          <a:effectLst>
            <a:outerShdw blurRad="63500" sx="102000" sy="102000" algn="ctr" rotWithShape="0">
              <a:prstClr val="black">
                <a:alpha val="40000"/>
              </a:prstClr>
            </a:outerShdw>
          </a:effectLst>
        </p:grpSpPr>
        <p:pic>
          <p:nvPicPr>
            <p:cNvPr id="10" name="Picture 9" descr="C:\AA - PH Stuff\2022 Assmnts\PCod\goa_pcod\plots\r4ss\index2_cpuefit_Srv.png"/>
            <p:cNvPicPr/>
            <p:nvPr/>
          </p:nvPicPr>
          <p:blipFill rotWithShape="1">
            <a:blip r:embed="rId3" cstate="print">
              <a:extLst>
                <a:ext uri="{28A0092B-C50C-407E-A947-70E740481C1C}">
                  <a14:useLocalDpi xmlns:a14="http://schemas.microsoft.com/office/drawing/2010/main" val="0"/>
                </a:ext>
              </a:extLst>
            </a:blip>
            <a:srcRect t="14931" b="10590"/>
            <a:stretch/>
          </p:blipFill>
          <p:spPr bwMode="auto">
            <a:xfrm>
              <a:off x="2830902" y="419279"/>
              <a:ext cx="5943600" cy="2724150"/>
            </a:xfrm>
            <a:prstGeom prst="rect">
              <a:avLst/>
            </a:prstGeom>
            <a:noFill/>
            <a:ln>
              <a:noFill/>
            </a:ln>
            <a:extLst>
              <a:ext uri="{53640926-AAD7-44D8-BBD7-CCE9431645EC}">
                <a14:shadowObscured xmlns:a14="http://schemas.microsoft.com/office/drawing/2010/main"/>
              </a:ext>
            </a:extLst>
          </p:spPr>
        </p:pic>
        <p:pic>
          <p:nvPicPr>
            <p:cNvPr id="11" name="Picture 10" descr="C:\AA - PH Stuff\2022 Assmnts\PCod\goa_pcod\plots\r4ss\index2_cpuefit_LLSrv.png"/>
            <p:cNvPicPr/>
            <p:nvPr/>
          </p:nvPicPr>
          <p:blipFill rotWithShape="1">
            <a:blip r:embed="rId4" cstate="print">
              <a:extLst>
                <a:ext uri="{28A0092B-C50C-407E-A947-70E740481C1C}">
                  <a14:useLocalDpi xmlns:a14="http://schemas.microsoft.com/office/drawing/2010/main" val="0"/>
                </a:ext>
              </a:extLst>
            </a:blip>
            <a:srcRect t="11111"/>
            <a:stretch/>
          </p:blipFill>
          <p:spPr bwMode="auto">
            <a:xfrm>
              <a:off x="2830902" y="3080109"/>
              <a:ext cx="5943600" cy="3251200"/>
            </a:xfrm>
            <a:prstGeom prst="rect">
              <a:avLst/>
            </a:prstGeom>
            <a:noFill/>
            <a:ln>
              <a:noFill/>
            </a:ln>
            <a:extLst>
              <a:ext uri="{53640926-AAD7-44D8-BBD7-CCE9431645EC}">
                <a14:shadowObscured xmlns:a14="http://schemas.microsoft.com/office/drawing/2010/main"/>
              </a:ext>
            </a:extLst>
          </p:spPr>
        </p:pic>
        <p:sp>
          <p:nvSpPr>
            <p:cNvPr id="13" name="Text Box 2"/>
            <p:cNvSpPr txBox="1">
              <a:spLocks noChangeArrowheads="1"/>
            </p:cNvSpPr>
            <p:nvPr/>
          </p:nvSpPr>
          <p:spPr bwMode="auto">
            <a:xfrm>
              <a:off x="6781800" y="3302478"/>
              <a:ext cx="1992702"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3508075" y="561674"/>
              <a:ext cx="2952990"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grpSp>
      <p:sp>
        <p:nvSpPr>
          <p:cNvPr id="3" name="Oval 2"/>
          <p:cNvSpPr/>
          <p:nvPr/>
        </p:nvSpPr>
        <p:spPr>
          <a:xfrm>
            <a:off x="7573993" y="4121992"/>
            <a:ext cx="914400" cy="3469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downward turn in 2022 assessment</a:t>
            </a:r>
          </a:p>
        </p:txBody>
      </p:sp>
      <p:pic>
        <p:nvPicPr>
          <p:cNvPr id="3" name="Picture 2"/>
          <p:cNvPicPr>
            <a:picLocks noChangeAspect="1"/>
          </p:cNvPicPr>
          <p:nvPr/>
        </p:nvPicPr>
        <p:blipFill>
          <a:blip r:embed="rId3"/>
          <a:stretch>
            <a:fillRect/>
          </a:stretch>
        </p:blipFill>
        <p:spPr>
          <a:xfrm>
            <a:off x="3460580" y="903888"/>
            <a:ext cx="5212852" cy="3783783"/>
          </a:xfrm>
          <a:prstGeom prst="rect">
            <a:avLst/>
          </a:prstGeom>
          <a:solidFill>
            <a:schemeClr val="bg1"/>
          </a:solidFill>
          <a:effectLst>
            <a:outerShdw blurRad="63500" sx="102000" sy="102000" algn="ctr" rotWithShape="0">
              <a:prstClr val="black">
                <a:alpha val="40000"/>
              </a:prstClr>
            </a:outerShdw>
          </a:effectLst>
        </p:spPr>
      </p:pic>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091000" y="903888"/>
            <a:ext cx="2892024" cy="3746514"/>
          </a:xfrm>
        </p:spPr>
        <p:txBody>
          <a:bodyPr>
            <a:normAutofit/>
          </a:bodyPr>
          <a:lstStyle/>
          <a:p>
            <a:r>
              <a:rPr lang="en-US" dirty="0" smtClean="0"/>
              <a:t>In general, length comps fit well by model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793" y="656011"/>
            <a:ext cx="4242268" cy="4242268"/>
          </a:xfrm>
          <a:prstGeom prst="rect">
            <a:avLst/>
          </a:prstGeom>
          <a:effectLst>
            <a:outerShdw blurRad="63500" sx="102000" sy="102000" algn="ctr" rotWithShape="0">
              <a:prstClr val="black">
                <a:alpha val="40000"/>
              </a:prstClr>
            </a:outerShdw>
          </a:effectLst>
        </p:spPr>
      </p:pic>
      <p:sp>
        <p:nvSpPr>
          <p:cNvPr id="9"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3188266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pic>
        <p:nvPicPr>
          <p:cNvPr id="7" name="Picture 6"/>
          <p:cNvPicPr/>
          <p:nvPr/>
        </p:nvPicPr>
        <p:blipFill rotWithShape="1">
          <a:blip r:embed="rId2">
            <a:extLst>
              <a:ext uri="{28A0092B-C50C-407E-A947-70E740481C1C}">
                <a14:useLocalDpi xmlns:a14="http://schemas.microsoft.com/office/drawing/2010/main" val="0"/>
              </a:ext>
            </a:extLst>
          </a:blip>
          <a:srcRect t="2824"/>
          <a:stretch/>
        </p:blipFill>
        <p:spPr bwMode="auto">
          <a:xfrm>
            <a:off x="187450" y="621101"/>
            <a:ext cx="6998354" cy="5857487"/>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36</a:t>
            </a:fld>
            <a:endParaRPr lang="en-US" sz="1400" dirty="0"/>
          </a:p>
        </p:txBody>
      </p:sp>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83055" y="748737"/>
            <a:ext cx="5986780" cy="568833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300" smtClean="0"/>
              <a:pPr/>
              <a:t>37</a:t>
            </a:fld>
            <a:endParaRPr lang="en-US" sz="1300" dirty="0"/>
          </a:p>
        </p:txBody>
      </p:sp>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60885"/>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294" t="16402" r="23792" b="13535"/>
          <a:stretch/>
        </p:blipFill>
        <p:spPr>
          <a:xfrm>
            <a:off x="5679362" y="903287"/>
            <a:ext cx="3091441" cy="251895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38</a:t>
            </a:fld>
            <a:endParaRPr lang="en-US" sz="1400" dirty="0"/>
          </a:p>
        </p:txBody>
      </p:sp>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250164" y="708590"/>
            <a:ext cx="5736567" cy="6149409"/>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77500" lnSpcReduction="20000"/>
          </a:bodyPr>
          <a:lstStyle/>
          <a:p>
            <a:r>
              <a:rPr lang="en-US" sz="2100" dirty="0" smtClean="0"/>
              <a:t>Comments specific to assessment:</a:t>
            </a:r>
          </a:p>
          <a:p>
            <a:r>
              <a:rPr lang="en-US" i="1" dirty="0"/>
              <a:t>Specific 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9147" y="548005"/>
            <a:ext cx="5944235" cy="630999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3395"/>
            <a:ext cx="6627495" cy="608330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9864" y="576232"/>
            <a:ext cx="6437630" cy="610235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858029"/>
            <a:ext cx="5944235" cy="579755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800" t="16232" r="23431" b="13226"/>
          <a:stretch/>
        </p:blipFill>
        <p:spPr>
          <a:xfrm>
            <a:off x="5796951" y="864321"/>
            <a:ext cx="3079630" cy="248630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43</a:t>
            </a:fld>
            <a:endParaRPr lang="en-US" sz="1400" dirty="0"/>
          </a:p>
        </p:txBody>
      </p:sp>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586596"/>
            <a:ext cx="6547449" cy="6271404"/>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5337"/>
            <a:ext cx="6754483" cy="6123652"/>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45</a:t>
            </a:fld>
            <a:endParaRPr lang="en-US" sz="1400" dirty="0"/>
          </a:p>
        </p:txBody>
      </p:sp>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95392"/>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585" t="17571" r="22860" b="14977"/>
          <a:stretch/>
        </p:blipFill>
        <p:spPr>
          <a:xfrm>
            <a:off x="5753818" y="810883"/>
            <a:ext cx="3390182" cy="262762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84670" y="664234"/>
            <a:ext cx="5572666" cy="6193766"/>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761365"/>
            <a:ext cx="6687820" cy="609663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907774"/>
            <a:ext cx="5944235" cy="576707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715" t="16628" r="21843" b="14033"/>
          <a:stretch/>
        </p:blipFill>
        <p:spPr>
          <a:xfrm>
            <a:off x="5779698" y="907774"/>
            <a:ext cx="3295291" cy="2536166"/>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49</a:t>
            </a:fld>
            <a:endParaRPr lang="en-US" sz="1400" dirty="0"/>
          </a:p>
        </p:txBody>
      </p:sp>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Comments specific to assessment:</a:t>
            </a:r>
          </a:p>
          <a:p>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2022 influential, w/in that LL survey index on biomass, Trawl length comp on mortalities</a:t>
            </a:r>
          </a:p>
          <a:p>
            <a:pPr lvl="1"/>
            <a:r>
              <a:rPr lang="en-US" dirty="0" smtClean="0"/>
              <a:t>Jitter: (CV </a:t>
            </a:r>
            <a:r>
              <a:rPr lang="en-US" dirty="0"/>
              <a:t>of 0.05 and 50 </a:t>
            </a:r>
            <a:r>
              <a:rPr lang="en-US" dirty="0" smtClean="0"/>
              <a:t>runs) 45 </a:t>
            </a:r>
            <a:r>
              <a:rPr lang="en-US" dirty="0"/>
              <a:t>of the 50 </a:t>
            </a:r>
            <a:r>
              <a:rPr lang="en-US" dirty="0" smtClean="0"/>
              <a:t>converged; </a:t>
            </a:r>
            <a:r>
              <a:rPr lang="en-US" dirty="0"/>
              <a:t>78% </a:t>
            </a:r>
            <a:r>
              <a:rPr lang="en-US" dirty="0" smtClean="0"/>
              <a:t>at MLE</a:t>
            </a:r>
          </a:p>
        </p:txBody>
      </p:sp>
      <p:pic>
        <p:nvPicPr>
          <p:cNvPr id="6" name="Picture 5" descr="C:\AA - PH Stuff\2022 Assmnts\PCod\goa_pcod\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4787660" y="1899765"/>
            <a:ext cx="4144289" cy="3968152"/>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pic>
        <p:nvPicPr>
          <p:cNvPr id="7" name="Picture 6" descr="C:\AA - PH Stuff\2022 Assmnts\PCod\goa_pcod\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154819" y="1899765"/>
            <a:ext cx="4417181" cy="456337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88671" y="1020614"/>
            <a:ext cx="3116043"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endParaRPr lang="en-US" dirty="0"/>
          </a:p>
          <a:p>
            <a:endParaRPr lang="en-US" dirty="0" smtClean="0"/>
          </a:p>
          <a:p>
            <a:r>
              <a:rPr lang="en-US" dirty="0"/>
              <a:t>Recruitment decreased across the board in the 2022 assessment compared to 2021</a:t>
            </a:r>
          </a:p>
          <a:p>
            <a:endParaRPr lang="en-US" dirty="0"/>
          </a:p>
          <a:p>
            <a:endParaRPr lang="en-US" dirty="0" smtClean="0"/>
          </a:p>
          <a:p>
            <a:endParaRPr lang="en-US" dirty="0"/>
          </a:p>
        </p:txBody>
      </p:sp>
      <p:pic>
        <p:nvPicPr>
          <p:cNvPr id="5" name="Picture 4" descr="C:\AA - PH Stuff\2022 Assmnts\PCod\goa_pcod\plots\r4ss\recdevs2_withbars.png"/>
          <p:cNvPicPr/>
          <p:nvPr/>
        </p:nvPicPr>
        <p:blipFill rotWithShape="1">
          <a:blip r:embed="rId2" cstate="print">
            <a:extLst>
              <a:ext uri="{28A0092B-C50C-407E-A947-70E740481C1C}">
                <a14:useLocalDpi xmlns:a14="http://schemas.microsoft.com/office/drawing/2010/main" val="0"/>
              </a:ext>
            </a:extLst>
          </a:blip>
          <a:srcRect t="15339" r="4209" b="11784"/>
          <a:stretch/>
        </p:blipFill>
        <p:spPr bwMode="auto">
          <a:xfrm>
            <a:off x="3334110" y="747096"/>
            <a:ext cx="5564038" cy="2591327"/>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110" y="3534748"/>
            <a:ext cx="5564038" cy="31794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3750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579780" y="867495"/>
            <a:ext cx="2564220" cy="3746514"/>
          </a:xfrm>
        </p:spPr>
        <p:txBody>
          <a:bodyPr>
            <a:normAutofit/>
          </a:bodyPr>
          <a:lstStyle/>
          <a:p>
            <a:r>
              <a:rPr lang="en-US" dirty="0" smtClean="0"/>
              <a:t>M decreased in 2022 assessment compared to 2021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99" y="1224501"/>
            <a:ext cx="6063651" cy="34649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increased in 2022 for all fleets, Pot fleet continues to be primary source of mortality</a:t>
            </a:r>
          </a:p>
        </p:txBody>
      </p:sp>
      <p:pic>
        <p:nvPicPr>
          <p:cNvPr id="7" name="Picture 6"/>
          <p:cNvPicPr/>
          <p:nvPr/>
        </p:nvPicPr>
        <p:blipFill rotWithShape="1">
          <a:blip r:embed="rId3">
            <a:extLst>
              <a:ext uri="{28A0092B-C50C-407E-A947-70E740481C1C}">
                <a14:useLocalDpi xmlns:a14="http://schemas.microsoft.com/office/drawing/2010/main" val="0"/>
              </a:ext>
            </a:extLst>
          </a:blip>
          <a:srcRect r="4033" b="7987"/>
          <a:stretch/>
        </p:blipFill>
        <p:spPr bwMode="auto">
          <a:xfrm>
            <a:off x="3540715" y="654722"/>
            <a:ext cx="5132717" cy="438983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skipping along </a:t>
            </a:r>
            <a:r>
              <a:rPr lang="en-US" i="1" dirty="0" smtClean="0"/>
              <a:t>B</a:t>
            </a:r>
            <a:r>
              <a:rPr lang="en-US" i="1" baseline="-25000" dirty="0" smtClean="0"/>
              <a:t>20%</a:t>
            </a:r>
            <a:r>
              <a:rPr lang="en-US" i="1" dirty="0" smtClean="0"/>
              <a:t>, </a:t>
            </a:r>
            <a:r>
              <a:rPr lang="en-US" dirty="0" smtClean="0"/>
              <a:t>projected to increase after 2024</a:t>
            </a:r>
          </a:p>
          <a:p>
            <a:endParaRPr lang="en-US" dirty="0"/>
          </a:p>
          <a:p>
            <a:r>
              <a:rPr lang="en-US" dirty="0" smtClean="0"/>
              <a:t>Low recent recruitment estimates with precision, projected average recruitment larger than recent recruitments</a:t>
            </a:r>
          </a:p>
        </p:txBody>
      </p:sp>
      <p:pic>
        <p:nvPicPr>
          <p:cNvPr id="7" name="Picture 6" descr="C:\AA - PH Stuff\2022 Assmnts\PCod\goa_pcod\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3994030" y="681345"/>
            <a:ext cx="4671633" cy="424433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extLst>
              <a:ext uri="{28A0092B-C50C-407E-A947-70E740481C1C}">
                <a14:useLocalDpi xmlns:a14="http://schemas.microsoft.com/office/drawing/2010/main" val="0"/>
              </a:ext>
            </a:extLst>
          </a:blip>
          <a:srcRect t="6245"/>
          <a:stretch/>
        </p:blipFill>
        <p:spPr bwMode="auto">
          <a:xfrm>
            <a:off x="132496" y="1570007"/>
            <a:ext cx="5193353" cy="3502921"/>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96411" y="3154789"/>
            <a:ext cx="3677027" cy="1730837"/>
          </a:xfrm>
        </p:spPr>
        <p:txBody>
          <a:bodyPr>
            <a:normAutofit/>
          </a:bodyPr>
          <a:lstStyle/>
          <a:p>
            <a:r>
              <a:rPr lang="en-US" dirty="0" smtClean="0"/>
              <a:t>Low recent SSB retrospective pattern in both model and data</a:t>
            </a:r>
          </a:p>
        </p:txBody>
      </p:sp>
      <p:pic>
        <p:nvPicPr>
          <p:cNvPr id="8" name="Picture 7" descr="C:\AA - PH Stuff\2022 Assmnts\PCod\goa_pcod\plots\other\retro_SSB.png"/>
          <p:cNvPicPr/>
          <p:nvPr/>
        </p:nvPicPr>
        <p:blipFill rotWithShape="1">
          <a:blip r:embed="rId4" cstate="print">
            <a:extLst>
              <a:ext uri="{28A0092B-C50C-407E-A947-70E740481C1C}">
                <a14:useLocalDpi xmlns:a14="http://schemas.microsoft.com/office/drawing/2010/main" val="0"/>
              </a:ext>
            </a:extLst>
          </a:blip>
          <a:srcRect b="10965"/>
          <a:stretch/>
        </p:blipFill>
        <p:spPr bwMode="auto">
          <a:xfrm>
            <a:off x="3994030" y="585906"/>
            <a:ext cx="5149970" cy="238158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10445" y="423309"/>
            <a:ext cx="2596551" cy="4303712"/>
          </a:xfrm>
        </p:spPr>
        <p:txBody>
          <a:bodyPr>
            <a:normAutofit/>
          </a:bodyPr>
          <a:lstStyle/>
          <a:p>
            <a:r>
              <a:rPr lang="en-US" dirty="0" smtClean="0"/>
              <a:t>Large positive retrospective pattern in recruitment: continues to decrease year-class strength as data added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868" y="802616"/>
            <a:ext cx="4870688" cy="4870688"/>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5" y="3885736"/>
            <a:ext cx="4262169" cy="24355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32317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368557762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57</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010653"/>
            <a:ext cx="3030461" cy="4973549"/>
          </a:xfrm>
        </p:spPr>
        <p:txBody>
          <a:bodyPr>
            <a:normAutofit/>
          </a:bodyPr>
          <a:lstStyle/>
          <a:p>
            <a:r>
              <a:rPr lang="en-US" dirty="0" smtClean="0"/>
              <a:t>Tier 3b: on the ramp</a:t>
            </a:r>
          </a:p>
          <a:p>
            <a:endParaRPr lang="en-US" dirty="0" smtClean="0"/>
          </a:p>
          <a:p>
            <a:r>
              <a:rPr lang="en-US" dirty="0" smtClean="0"/>
              <a:t>Moving down the ramp from 22 to 24</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2023 = </a:t>
            </a:r>
            <a:r>
              <a:rPr lang="en-US" i="1" dirty="0" smtClean="0"/>
              <a:t>B</a:t>
            </a:r>
            <a:r>
              <a:rPr lang="en-US" i="1" baseline="-25000" dirty="0" smtClean="0"/>
              <a:t>25.5%</a:t>
            </a:r>
          </a:p>
          <a:p>
            <a:endParaRPr lang="en-US" i="1" baseline="-25000" dirty="0"/>
          </a:p>
          <a:p>
            <a:r>
              <a:rPr lang="en-US" dirty="0" smtClean="0"/>
              <a:t>Projected to decrease to </a:t>
            </a:r>
            <a:r>
              <a:rPr lang="en-US" i="1" dirty="0" smtClean="0"/>
              <a:t>B</a:t>
            </a:r>
            <a:r>
              <a:rPr lang="en-US" i="1" baseline="-25000" dirty="0" smtClean="0"/>
              <a:t>24%</a:t>
            </a:r>
            <a:r>
              <a:rPr lang="en-US" i="1" dirty="0" smtClean="0"/>
              <a:t> </a:t>
            </a:r>
            <a:r>
              <a:rPr lang="en-US" dirty="0" smtClean="0"/>
              <a:t>in 2024</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534"/>
          <a:stretch/>
        </p:blipFill>
        <p:spPr>
          <a:xfrm>
            <a:off x="3734805" y="1572816"/>
            <a:ext cx="4683462" cy="42837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94892" y="1565592"/>
            <a:ext cx="4328102" cy="4446917"/>
          </a:xfrm>
        </p:spPr>
        <p:txBody>
          <a:bodyPr>
            <a:noAutofit/>
          </a:bodyPr>
          <a:lstStyle/>
          <a:p>
            <a:r>
              <a:rPr lang="en-US" dirty="0" smtClean="0"/>
              <a:t>Assessment considerations:</a:t>
            </a:r>
          </a:p>
          <a:p>
            <a:pPr lvl="1"/>
            <a:r>
              <a:rPr lang="en-US" sz="1800" dirty="0" smtClean="0"/>
              <a:t>Positive residual pattern in Longline survey RPNs</a:t>
            </a:r>
          </a:p>
          <a:p>
            <a:pPr lvl="1"/>
            <a:r>
              <a:rPr lang="en-US" sz="1800" dirty="0" smtClean="0"/>
              <a:t>Below average recruitment estimated in last 7 years, and has undesirable retrospective pattern</a:t>
            </a:r>
          </a:p>
          <a:p>
            <a:pPr lvl="1"/>
            <a:r>
              <a:rPr lang="en-US" sz="1800" dirty="0" smtClean="0"/>
              <a:t>Projected average recruitment hasn’t been estimated since 2013 </a:t>
            </a:r>
          </a:p>
          <a:p>
            <a:pPr lvl="1"/>
            <a:r>
              <a:rPr lang="en-US" sz="1800" dirty="0" smtClean="0"/>
              <a:t>Mid- to long-term outlook of stock sensitive to recruitment assumptions used in projections</a:t>
            </a:r>
          </a:p>
          <a:p>
            <a:pPr lvl="1"/>
            <a:r>
              <a:rPr lang="en-US" sz="1800" dirty="0" smtClean="0"/>
              <a:t>Due to these concerns: Level 2</a:t>
            </a:r>
            <a:endParaRPr lang="en-US" sz="1800" dirty="0"/>
          </a:p>
        </p:txBody>
      </p:sp>
      <p:grpSp>
        <p:nvGrpSpPr>
          <p:cNvPr id="7" name="Group 6"/>
          <p:cNvGrpSpPr/>
          <p:nvPr/>
        </p:nvGrpSpPr>
        <p:grpSpPr>
          <a:xfrm>
            <a:off x="4370983" y="1565592"/>
            <a:ext cx="4781643" cy="4413870"/>
            <a:chOff x="4430992" y="1764792"/>
            <a:chExt cx="4548647" cy="4361421"/>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76" t="42184" r="10916" b="7460"/>
            <a:stretch/>
          </p:blipFill>
          <p:spPr>
            <a:xfrm>
              <a:off x="4561305" y="1764792"/>
              <a:ext cx="3986785" cy="124358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963" t="34326" r="10999"/>
            <a:stretch/>
          </p:blipFill>
          <p:spPr>
            <a:xfrm>
              <a:off x="4547228" y="4489704"/>
              <a:ext cx="4000862" cy="163650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2883" r="1596" b="7313"/>
            <a:stretch/>
          </p:blipFill>
          <p:spPr>
            <a:xfrm>
              <a:off x="4430992" y="3008376"/>
              <a:ext cx="4548647" cy="1481328"/>
            </a:xfrm>
            <a:prstGeom prst="rect">
              <a:avLst/>
            </a:prstGeom>
          </p:spPr>
        </p:pic>
      </p:grpSp>
      <p:sp>
        <p:nvSpPr>
          <p:cNvPr id="10"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31120" y="1576214"/>
            <a:ext cx="1119294" cy="393192"/>
          </a:xfrm>
        </p:spPr>
        <p:txBody>
          <a:bodyPr>
            <a:normAutofit/>
          </a:bodyPr>
          <a:lstStyle/>
          <a:p>
            <a:pPr marL="0" indent="0">
              <a:buNone/>
            </a:pPr>
            <a:r>
              <a:rPr lang="en-US" dirty="0" smtClean="0"/>
              <a:t>1977  on</a:t>
            </a:r>
            <a:endParaRPr lang="en-US" dirty="0"/>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17328" y="2915573"/>
            <a:ext cx="1119294" cy="393192"/>
          </a:xfrm>
        </p:spPr>
        <p:txBody>
          <a:bodyPr>
            <a:normAutofit/>
          </a:bodyPr>
          <a:lstStyle/>
          <a:p>
            <a:pPr marL="0" indent="0">
              <a:buNone/>
            </a:pPr>
            <a:r>
              <a:rPr lang="en-US" dirty="0" smtClean="0"/>
              <a:t>2010  on</a:t>
            </a:r>
            <a:endParaRPr lang="en-US" dirty="0"/>
          </a:p>
        </p:txBody>
      </p:sp>
      <p:sp>
        <p:nvSpPr>
          <p:cNvPr id="1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93633" y="5321607"/>
            <a:ext cx="1119294" cy="393192"/>
          </a:xfrm>
        </p:spPr>
        <p:txBody>
          <a:bodyPr>
            <a:normAutofit/>
          </a:bodyPr>
          <a:lstStyle/>
          <a:p>
            <a:pPr marL="0" indent="0">
              <a:buNone/>
            </a:pPr>
            <a:r>
              <a:rPr lang="en-US" dirty="0" smtClean="0"/>
              <a:t>2014  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59</a:t>
            </a:fld>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1422394868"/>
              </p:ext>
            </p:extLst>
          </p:nvPr>
        </p:nvGraphicFramePr>
        <p:xfrm>
          <a:off x="1191735" y="6068440"/>
          <a:ext cx="6188542" cy="652780"/>
        </p:xfrm>
        <a:graphic>
          <a:graphicData uri="http://schemas.openxmlformats.org/drawingml/2006/table">
            <a:tbl>
              <a:tblPr>
                <a:tableStyleId>{5C22544A-7EE6-4342-B048-85BDC9FD1C3A}</a:tableStyleId>
              </a:tblPr>
              <a:tblGrid>
                <a:gridCol w="1375231">
                  <a:extLst>
                    <a:ext uri="{9D8B030D-6E8A-4147-A177-3AD203B41FA5}">
                      <a16:colId xmlns:a16="http://schemas.microsoft.com/office/drawing/2014/main" val="532663497"/>
                    </a:ext>
                  </a:extLst>
                </a:gridCol>
                <a:gridCol w="1604437">
                  <a:extLst>
                    <a:ext uri="{9D8B030D-6E8A-4147-A177-3AD203B41FA5}">
                      <a16:colId xmlns:a16="http://schemas.microsoft.com/office/drawing/2014/main" val="283504217"/>
                    </a:ext>
                  </a:extLst>
                </a:gridCol>
                <a:gridCol w="1604437">
                  <a:extLst>
                    <a:ext uri="{9D8B030D-6E8A-4147-A177-3AD203B41FA5}">
                      <a16:colId xmlns:a16="http://schemas.microsoft.com/office/drawing/2014/main" val="4008993385"/>
                    </a:ext>
                  </a:extLst>
                </a:gridCol>
                <a:gridCol w="1604437">
                  <a:extLst>
                    <a:ext uri="{9D8B030D-6E8A-4147-A177-3AD203B41FA5}">
                      <a16:colId xmlns:a16="http://schemas.microsoft.com/office/drawing/2014/main" val="398603866"/>
                    </a:ext>
                  </a:extLst>
                </a:gridCol>
              </a:tblGrid>
              <a:tr h="184150">
                <a:tc>
                  <a:txBody>
                    <a:bodyPr/>
                    <a:lstStyle/>
                    <a:p>
                      <a:pPr algn="l" fontAlgn="b"/>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solidFill>
                      <a:schemeClr val="bg1"/>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Status quo</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2010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2014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extLst>
                  <a:ext uri="{0D108BD9-81ED-4DB2-BD59-A6C34878D82A}">
                    <a16:rowId xmlns:a16="http://schemas.microsoft.com/office/drawing/2014/main" val="1021938"/>
                  </a:ext>
                </a:extLst>
              </a:tr>
              <a:tr h="184150">
                <a:tc>
                  <a:txBody>
                    <a:bodyPr/>
                    <a:lstStyle/>
                    <a:p>
                      <a:pPr algn="l" fontAlgn="b"/>
                      <a:r>
                        <a:rPr lang="en-US" sz="2100" u="none" strike="noStrike" dirty="0">
                          <a:solidFill>
                            <a:schemeClr val="bg1"/>
                          </a:solidFill>
                          <a:effectLst/>
                          <a:latin typeface="Arial" panose="020B0604020202020204" pitchFamily="34" charset="0"/>
                          <a:cs typeface="Arial" panose="020B0604020202020204" pitchFamily="34" charset="0"/>
                        </a:rPr>
                        <a:t>2023 ABC</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b">
                    <a:solidFill>
                      <a:schemeClr val="accent1">
                        <a:lumMod val="75000"/>
                      </a:schemeClr>
                    </a:solidFill>
                  </a:tcPr>
                </a:tc>
                <a:tc>
                  <a:txBody>
                    <a:bodyPr/>
                    <a:lstStyle/>
                    <a:p>
                      <a:pPr algn="ctr" fontAlgn="b"/>
                      <a:r>
                        <a:rPr lang="en-US" sz="2100" u="none" strike="noStrike">
                          <a:effectLst/>
                          <a:latin typeface="Arial" panose="020B0604020202020204" pitchFamily="34" charset="0"/>
                          <a:cs typeface="Arial" panose="020B0604020202020204" pitchFamily="34" charset="0"/>
                        </a:rPr>
                        <a:t>       24,634 </a:t>
                      </a:r>
                      <a:endParaRPr lang="en-US" sz="2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23,263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22,177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403052680"/>
                  </a:ext>
                </a:extLst>
              </a:tr>
            </a:tbl>
          </a:graphicData>
        </a:graphic>
      </p:graphicFrame>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10000"/>
          </a:bodyPr>
          <a:lstStyle/>
          <a:p>
            <a:r>
              <a:rPr lang="en-US" sz="2100" dirty="0" smtClean="0"/>
              <a:t>Comments specific to assessment:</a:t>
            </a:r>
          </a:p>
          <a:p>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34323" y="1635070"/>
            <a:ext cx="3683909" cy="4930322"/>
          </a:xfrm>
        </p:spPr>
        <p:txBody>
          <a:bodyPr>
            <a:normAutofit/>
          </a:bodyPr>
          <a:lstStyle/>
          <a:p>
            <a:r>
              <a:rPr lang="en-US" dirty="0" smtClean="0"/>
              <a:t>Pop </a:t>
            </a:r>
            <a:r>
              <a:rPr lang="en-US" dirty="0" err="1" smtClean="0"/>
              <a:t>dy</a:t>
            </a:r>
            <a:r>
              <a:rPr lang="en-US" dirty="0" smtClean="0"/>
              <a:t> considerations:</a:t>
            </a:r>
          </a:p>
          <a:p>
            <a:pPr lvl="1"/>
            <a:r>
              <a:rPr lang="en-US" sz="1800" dirty="0" smtClean="0"/>
              <a:t>Persistently low spawning biomass</a:t>
            </a:r>
          </a:p>
          <a:p>
            <a:pPr lvl="1"/>
            <a:r>
              <a:rPr lang="en-US" sz="1800" dirty="0" smtClean="0"/>
              <a:t>Persistently low recruitment</a:t>
            </a:r>
          </a:p>
          <a:p>
            <a:pPr lvl="1"/>
            <a:r>
              <a:rPr lang="en-US" sz="1800" dirty="0" smtClean="0"/>
              <a:t>Level 2</a:t>
            </a:r>
          </a:p>
          <a:p>
            <a:pPr lvl="1"/>
            <a:endParaRPr lang="en-US" sz="1800"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32276" y="1500274"/>
            <a:ext cx="3683909"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Basin effect occurring?</a:t>
            </a:r>
          </a:p>
          <a:p>
            <a:pPr lvl="1"/>
            <a:r>
              <a:rPr lang="en-US" sz="1800" dirty="0" smtClean="0"/>
              <a:t>Will look at spatial constriction of catch</a:t>
            </a:r>
          </a:p>
          <a:p>
            <a:pPr lvl="1"/>
            <a:r>
              <a:rPr lang="en-US" sz="1800" dirty="0" smtClean="0"/>
              <a:t>Level 1</a:t>
            </a:r>
          </a:p>
          <a:p>
            <a:pPr lvl="1"/>
            <a:endParaRPr lang="en-US" sz="1800" dirty="0"/>
          </a:p>
        </p:txBody>
      </p:sp>
      <p:grpSp>
        <p:nvGrpSpPr>
          <p:cNvPr id="20" name="Group 19"/>
          <p:cNvGrpSpPr/>
          <p:nvPr/>
        </p:nvGrpSpPr>
        <p:grpSpPr>
          <a:xfrm>
            <a:off x="3557458" y="1809847"/>
            <a:ext cx="1586654" cy="4580768"/>
            <a:chOff x="3557458" y="1809847"/>
            <a:chExt cx="1586654" cy="4580768"/>
          </a:xfrm>
        </p:grpSpPr>
        <p:pic>
          <p:nvPicPr>
            <p:cNvPr id="15" name="Picture 14"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58862" r="20364"/>
            <a:stretch/>
          </p:blipFill>
          <p:spPr bwMode="auto">
            <a:xfrm>
              <a:off x="3946248" y="1809847"/>
              <a:ext cx="1069848" cy="4580768"/>
            </a:xfrm>
            <a:prstGeom prst="rect">
              <a:avLst/>
            </a:prstGeom>
            <a:noFill/>
            <a:ln>
              <a:noFill/>
            </a:ln>
          </p:spPr>
        </p:pic>
        <p:pic>
          <p:nvPicPr>
            <p:cNvPr id="16" name="Picture 15"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r="92451"/>
            <a:stretch/>
          </p:blipFill>
          <p:spPr bwMode="auto">
            <a:xfrm>
              <a:off x="3557458" y="1809847"/>
              <a:ext cx="388790" cy="4580768"/>
            </a:xfrm>
            <a:prstGeom prst="rect">
              <a:avLst/>
            </a:prstGeom>
            <a:noFill/>
            <a:ln>
              <a:noFill/>
            </a:ln>
          </p:spPr>
        </p:pic>
        <p:pic>
          <p:nvPicPr>
            <p:cNvPr id="19" name="Picture 18"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97350" r="164"/>
            <a:stretch/>
          </p:blipFill>
          <p:spPr bwMode="auto">
            <a:xfrm>
              <a:off x="5016096" y="1809847"/>
              <a:ext cx="128016" cy="4580768"/>
            </a:xfrm>
            <a:prstGeom prst="rect">
              <a:avLst/>
            </a:prstGeom>
            <a:noFill/>
            <a:ln>
              <a:noFill/>
            </a:ln>
          </p:spPr>
        </p:pic>
      </p:gr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3567387"/>
            <a:ext cx="8621669" cy="2850666"/>
          </a:xfrm>
        </p:spPr>
        <p:txBody>
          <a:bodyPr>
            <a:normAutofit/>
          </a:bodyPr>
          <a:lstStyle/>
          <a:p>
            <a:r>
              <a:rPr lang="en-US" dirty="0" smtClean="0"/>
              <a:t>Overall:</a:t>
            </a:r>
          </a:p>
          <a:p>
            <a:pPr lvl="1"/>
            <a:r>
              <a:rPr lang="en-US" sz="1800" dirty="0" smtClean="0"/>
              <a:t>No recommendations to reduce from </a:t>
            </a:r>
            <a:r>
              <a:rPr lang="en-US" sz="1800" dirty="0" err="1" smtClean="0"/>
              <a:t>maxABC</a:t>
            </a:r>
            <a:endParaRPr lang="en-US" sz="1800" dirty="0" smtClean="0"/>
          </a:p>
          <a:p>
            <a:pPr lvl="1"/>
            <a:r>
              <a:rPr lang="en-US" sz="1800" dirty="0" smtClean="0"/>
              <a:t>But, will continue to monitor assessment and population dynamics considerations</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335057841"/>
              </p:ext>
            </p:extLst>
          </p:nvPr>
        </p:nvGraphicFramePr>
        <p:xfrm>
          <a:off x="449179" y="1635070"/>
          <a:ext cx="8289380" cy="2240280"/>
        </p:xfrm>
        <a:graphic>
          <a:graphicData uri="http://schemas.openxmlformats.org/drawingml/2006/table">
            <a:tbl>
              <a:tblPr firstRow="1" firstCol="1" bandRow="1">
                <a:tableStyleId>{5C22544A-7EE6-4342-B048-85BDC9FD1C3A}</a:tableStyleId>
              </a:tblPr>
              <a:tblGrid>
                <a:gridCol w="2072345">
                  <a:extLst>
                    <a:ext uri="{9D8B030D-6E8A-4147-A177-3AD203B41FA5}">
                      <a16:colId xmlns:a16="http://schemas.microsoft.com/office/drawing/2014/main" val="657291932"/>
                    </a:ext>
                  </a:extLst>
                </a:gridCol>
                <a:gridCol w="2072345">
                  <a:extLst>
                    <a:ext uri="{9D8B030D-6E8A-4147-A177-3AD203B41FA5}">
                      <a16:colId xmlns:a16="http://schemas.microsoft.com/office/drawing/2014/main" val="1545310557"/>
                    </a:ext>
                  </a:extLst>
                </a:gridCol>
                <a:gridCol w="2072345">
                  <a:extLst>
                    <a:ext uri="{9D8B030D-6E8A-4147-A177-3AD203B41FA5}">
                      <a16:colId xmlns:a16="http://schemas.microsoft.com/office/drawing/2014/main" val="780362493"/>
                    </a:ext>
                  </a:extLst>
                </a:gridCol>
                <a:gridCol w="2072345">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Level 2: </a:t>
                      </a:r>
                    </a:p>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Substantially increased concern</a:t>
                      </a: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a:effectLst/>
                          <a:latin typeface="Arial" panose="020B0604020202020204" pitchFamily="34" charset="0"/>
                          <a:cs typeface="Arial" panose="020B0604020202020204" pitchFamily="34" charset="0"/>
                        </a:rPr>
                        <a:t>Substantially increased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a:effectLst/>
                          <a:latin typeface="Arial" panose="020B0604020202020204" pitchFamily="34" charset="0"/>
                          <a:cs typeface="Arial" panose="020B0604020202020204" pitchFamily="34" charset="0"/>
                        </a:rPr>
                        <a:t>Normal</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19.1a for 2023: 24% reduction in 2023 ABC compared to 2022</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8" name="Picture 7"/>
          <p:cNvPicPr>
            <a:picLocks noChangeAspect="1"/>
          </p:cNvPicPr>
          <p:nvPr/>
        </p:nvPicPr>
        <p:blipFill rotWithShape="1">
          <a:blip r:embed="rId3"/>
          <a:srcRect b="5473"/>
          <a:stretch/>
        </p:blipFill>
        <p:spPr>
          <a:xfrm>
            <a:off x="1207699" y="2130323"/>
            <a:ext cx="6504316" cy="4550939"/>
          </a:xfrm>
          <a:prstGeom prst="rect">
            <a:avLst/>
          </a:prstGeom>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No new data, no change to apportionment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pic>
        <p:nvPicPr>
          <p:cNvPr id="5" name="Picture 4"/>
          <p:cNvPicPr>
            <a:picLocks noChangeAspect="1"/>
          </p:cNvPicPr>
          <p:nvPr/>
        </p:nvPicPr>
        <p:blipFill rotWithShape="1">
          <a:blip r:embed="rId3"/>
          <a:srcRect b="24303"/>
          <a:stretch/>
        </p:blipFill>
        <p:spPr>
          <a:xfrm>
            <a:off x="89730" y="2250772"/>
            <a:ext cx="8943149" cy="1048702"/>
          </a:xfrm>
          <a:prstGeom prst="rect">
            <a:avLst/>
          </a:prstGeom>
        </p:spPr>
      </p:pic>
      <p:grpSp>
        <p:nvGrpSpPr>
          <p:cNvPr id="8" name="Group 7"/>
          <p:cNvGrpSpPr/>
          <p:nvPr/>
        </p:nvGrpSpPr>
        <p:grpSpPr>
          <a:xfrm>
            <a:off x="1294166" y="3648973"/>
            <a:ext cx="5734475" cy="2991552"/>
            <a:chOff x="1175283" y="3476445"/>
            <a:chExt cx="5734475" cy="2991552"/>
          </a:xfrm>
          <a:effectLst>
            <a:outerShdw blurRad="63500" sx="102000" sy="102000" algn="ctr" rotWithShape="0">
              <a:prstClr val="black">
                <a:alpha val="40000"/>
              </a:prstClr>
            </a:outerShdw>
          </a:effectLst>
        </p:grpSpPr>
        <p:pic>
          <p:nvPicPr>
            <p:cNvPr id="7" name="Picture 6"/>
            <p:cNvPicPr/>
            <p:nvPr/>
          </p:nvPicPr>
          <p:blipFill rotWithShape="1">
            <a:blip r:embed="rId4">
              <a:extLst>
                <a:ext uri="{28A0092B-C50C-407E-A947-70E740481C1C}">
                  <a14:useLocalDpi xmlns:a14="http://schemas.microsoft.com/office/drawing/2010/main" val="0"/>
                </a:ext>
              </a:extLst>
            </a:blip>
            <a:srcRect t="9381" r="19332"/>
            <a:stretch/>
          </p:blipFill>
          <p:spPr bwMode="auto">
            <a:xfrm>
              <a:off x="1175283" y="3476445"/>
              <a:ext cx="5734475" cy="2991552"/>
            </a:xfrm>
            <a:prstGeom prst="rect">
              <a:avLst/>
            </a:prstGeom>
            <a:noFill/>
          </p:spPr>
        </p:pic>
        <p:pic>
          <p:nvPicPr>
            <p:cNvPr id="9" name="Picture 8"/>
            <p:cNvPicPr/>
            <p:nvPr/>
          </p:nvPicPr>
          <p:blipFill rotWithShape="1">
            <a:blip r:embed="rId4">
              <a:extLst>
                <a:ext uri="{28A0092B-C50C-407E-A947-70E740481C1C}">
                  <a14:useLocalDpi xmlns:a14="http://schemas.microsoft.com/office/drawing/2010/main" val="0"/>
                </a:ext>
              </a:extLst>
            </a:blip>
            <a:srcRect l="82731" t="34728" b="42015"/>
            <a:stretch/>
          </p:blipFill>
          <p:spPr bwMode="auto">
            <a:xfrm>
              <a:off x="5513714" y="3567657"/>
              <a:ext cx="1227602" cy="767751"/>
            </a:xfrm>
            <a:prstGeom prst="rect">
              <a:avLst/>
            </a:prstGeom>
            <a:noFill/>
          </p:spPr>
        </p:pic>
      </p:gr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Comments specific to assessment:</a:t>
            </a:r>
          </a:p>
          <a:p>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lnSpcReduction="10000"/>
          </a:bodyPr>
          <a:lstStyle/>
          <a:p>
            <a:r>
              <a:rPr lang="en-US" sz="2100" dirty="0" smtClean="0"/>
              <a:t>Comments specific to assessment:</a:t>
            </a:r>
          </a:p>
          <a:p>
            <a:r>
              <a:rPr lang="en-US" i="1" dirty="0"/>
              <a:t>Specific 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Comments specific to assessment:</a:t>
            </a:r>
          </a:p>
          <a:p>
            <a:r>
              <a:rPr lang="en-US" i="1" dirty="0"/>
              <a:t>The 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15364</TotalTime>
  <Words>2196</Words>
  <Application>Microsoft Office PowerPoint</Application>
  <PresentationFormat>On-screen Show (4:3)</PresentationFormat>
  <Paragraphs>349</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Gill Sans MT</vt:lpstr>
      <vt:lpstr>Times New Roman</vt:lpstr>
      <vt:lpstr>Wingdings 2</vt:lpstr>
      <vt:lpstr>Dividend</vt:lpstr>
      <vt:lpstr>Goa pacific cod</vt:lpstr>
      <vt:lpstr>Stock &amp; presentation overview</vt:lpstr>
      <vt:lpstr>Ssc/plan team comments</vt:lpstr>
      <vt:lpstr>Ssc/plan team comments</vt:lpstr>
      <vt:lpstr>Ssc/plan team comments</vt:lpstr>
      <vt:lpstr>Ssc/plan team comments</vt:lpstr>
      <vt:lpstr>Ssc/plan team comments</vt:lpstr>
      <vt:lpstr>Ssc/plan team comments</vt:lpstr>
      <vt:lpstr>Ssc/plan team comments</vt:lpstr>
      <vt:lpstr>Changes from 2022 assessment</vt:lpstr>
      <vt:lpstr>Changes from 2022 assessment</vt:lpstr>
      <vt:lpstr>Changes from 2022 assessment</vt:lpstr>
      <vt:lpstr>Assessment evaluation Outline</vt:lpstr>
      <vt:lpstr>Data</vt:lpstr>
      <vt:lpstr>Data - Catch</vt:lpstr>
      <vt:lpstr>Data – Catch distribution</vt:lpstr>
      <vt:lpstr>Data – state catch</vt:lpstr>
      <vt:lpstr>Data – state catch</vt:lpstr>
      <vt:lpstr>Data – catch comps</vt:lpstr>
      <vt:lpstr>Data – catch comps</vt:lpstr>
      <vt:lpstr>Data – catch condition</vt:lpstr>
      <vt:lpstr>Data – unintentional catch</vt:lpstr>
      <vt:lpstr>Surveys – fitted</vt:lpstr>
      <vt:lpstr>Surveys – Fitted </vt:lpstr>
      <vt:lpstr>Surveys – Env data</vt:lpstr>
      <vt:lpstr>Surveys – Env data</vt:lpstr>
      <vt:lpstr>Surveys – monitored</vt:lpstr>
      <vt:lpstr>Surveys – monitored</vt:lpstr>
      <vt:lpstr>Surveys – monitored</vt:lpstr>
      <vt:lpstr>Surveys – monitored</vt:lpstr>
      <vt:lpstr>Data – summary</vt:lpstr>
      <vt:lpstr>results</vt:lpstr>
      <vt:lpstr>Results: data fits</vt:lpstr>
      <vt:lpstr>PowerPoint Presentation</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time series</vt:lpstr>
      <vt:lpstr>Results: retrospectives</vt:lpstr>
      <vt:lpstr>PowerPoint Presentation</vt:lpstr>
      <vt:lpstr>Results - summary</vt:lpstr>
      <vt:lpstr>Stock status</vt:lpstr>
      <vt:lpstr>Risk table</vt:lpstr>
      <vt:lpstr>Risk table</vt:lpstr>
      <vt:lpstr>Risk table</vt:lpstr>
      <vt:lpstr>recommendations</vt:lpstr>
      <vt:lpstr>apportionment</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115</cp:revision>
  <dcterms:created xsi:type="dcterms:W3CDTF">2020-09-17T00:42:38Z</dcterms:created>
  <dcterms:modified xsi:type="dcterms:W3CDTF">2023-11-07T21:48:38Z</dcterms:modified>
</cp:coreProperties>
</file>